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6" r:id="rId2"/>
    <p:sldId id="262" r:id="rId3"/>
    <p:sldId id="264" r:id="rId4"/>
    <p:sldId id="263" r:id="rId5"/>
    <p:sldId id="266" r:id="rId6"/>
    <p:sldId id="269" r:id="rId7"/>
    <p:sldId id="268" r:id="rId8"/>
    <p:sldId id="270" r:id="rId9"/>
    <p:sldId id="271" r:id="rId10"/>
    <p:sldId id="273" r:id="rId11"/>
    <p:sldId id="272" r:id="rId12"/>
    <p:sldId id="286" r:id="rId13"/>
    <p:sldId id="287" r:id="rId14"/>
    <p:sldId id="288" r:id="rId15"/>
    <p:sldId id="284" r:id="rId16"/>
    <p:sldId id="274" r:id="rId17"/>
    <p:sldId id="275" r:id="rId18"/>
    <p:sldId id="302" r:id="rId19"/>
    <p:sldId id="281" r:id="rId20"/>
    <p:sldId id="278" r:id="rId21"/>
    <p:sldId id="292" r:id="rId22"/>
    <p:sldId id="293" r:id="rId23"/>
    <p:sldId id="294" r:id="rId24"/>
    <p:sldId id="295" r:id="rId25"/>
    <p:sldId id="282" r:id="rId26"/>
    <p:sldId id="283" r:id="rId27"/>
    <p:sldId id="296" r:id="rId28"/>
    <p:sldId id="261" r:id="rId29"/>
    <p:sldId id="297" r:id="rId30"/>
    <p:sldId id="298" r:id="rId31"/>
    <p:sldId id="307" r:id="rId32"/>
    <p:sldId id="299" r:id="rId33"/>
    <p:sldId id="305" r:id="rId34"/>
    <p:sldId id="277" r:id="rId35"/>
    <p:sldId id="290" r:id="rId36"/>
    <p:sldId id="289" r:id="rId37"/>
    <p:sldId id="291" r:id="rId38"/>
    <p:sldId id="280" r:id="rId39"/>
    <p:sldId id="303" r:id="rId40"/>
    <p:sldId id="304"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ineet Raghu" initials="VR"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2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00" autoAdjust="0"/>
    <p:restoredTop sz="94690"/>
  </p:normalViewPr>
  <p:slideViewPr>
    <p:cSldViewPr snapToGrid="0">
      <p:cViewPr varScale="1">
        <p:scale>
          <a:sx n="90" d="100"/>
          <a:sy n="90" d="100"/>
        </p:scale>
        <p:origin x="528" y="90"/>
      </p:cViewPr>
      <p:guideLst/>
    </p:cSldViewPr>
  </p:slideViewPr>
  <p:notesTextViewPr>
    <p:cViewPr>
      <p:scale>
        <a:sx n="1" d="1"/>
        <a:sy n="1" d="1"/>
      </p:scale>
      <p:origin x="0" y="0"/>
    </p:cViewPr>
  </p:notesTextViewPr>
  <p:notesViewPr>
    <p:cSldViewPr snapToGrid="0">
      <p:cViewPr varScale="1">
        <p:scale>
          <a:sx n="69" d="100"/>
          <a:sy n="69" d="100"/>
        </p:scale>
        <p:origin x="3264" y="5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 Id="rId48"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15164B-D961-4A40-A67D-5460DBB838E0}" type="doc">
      <dgm:prSet loTypeId="urn:microsoft.com/office/officeart/2005/8/layout/process1" loCatId="process" qsTypeId="urn:microsoft.com/office/officeart/2005/8/quickstyle/simple1" qsCatId="simple" csTypeId="urn:microsoft.com/office/officeart/2005/8/colors/colorful2" csCatId="colorful" phldr="1"/>
      <dgm:spPr/>
    </dgm:pt>
    <dgm:pt modelId="{85908631-ADFA-4836-A72B-2DEA82BEC5C7}">
      <dgm:prSet phldrT="[Text]" custT="1"/>
      <dgm:spPr/>
      <dgm:t>
        <a:bodyPr tIns="0" bIns="0"/>
        <a:lstStyle/>
        <a:p>
          <a:r>
            <a:rPr lang="en-US" sz="2200" dirty="0"/>
            <a:t>Start with fully connected graph</a:t>
          </a:r>
        </a:p>
        <a:p>
          <a:r>
            <a:rPr lang="en-US" sz="2200" dirty="0"/>
            <a:t>For each edge, take a subset S of up to K variables in the neighborhood of the edge</a:t>
          </a:r>
        </a:p>
      </dgm:t>
    </dgm:pt>
    <dgm:pt modelId="{40FF580D-92CE-4F50-BA61-69D9747571C2}" type="parTrans" cxnId="{A9577B2D-A49A-414B-A850-BF67EAD2A727}">
      <dgm:prSet/>
      <dgm:spPr/>
      <dgm:t>
        <a:bodyPr/>
        <a:lstStyle/>
        <a:p>
          <a:endParaRPr lang="en-US"/>
        </a:p>
      </dgm:t>
    </dgm:pt>
    <dgm:pt modelId="{19F75025-75AD-4DEE-A6A9-586C018D0924}" type="sibTrans" cxnId="{A9577B2D-A49A-414B-A850-BF67EAD2A727}">
      <dgm:prSet custT="1"/>
      <dgm:spPr/>
      <dgm:t>
        <a:bodyPr/>
        <a:lstStyle/>
        <a:p>
          <a:endParaRPr lang="en-US" sz="2200"/>
        </a:p>
      </dgm:t>
    </dgm:pt>
    <dgm:pt modelId="{7AD50A55-2BE9-41D7-A9F6-BAA1F401ED36}">
      <dgm:prSet custT="1"/>
      <dgm:spPr/>
      <dgm:t>
        <a:bodyPr tIns="0" bIns="0"/>
        <a:lstStyle/>
        <a:p>
          <a:r>
            <a:rPr lang="en-US" sz="2200" dirty="0"/>
            <a:t>    For each DAG of     this subset, compute </a:t>
          </a:r>
          <a:br>
            <a:rPr lang="en-US" sz="2200" dirty="0"/>
          </a:br>
          <a:r>
            <a:rPr lang="en-US" sz="2200" dirty="0"/>
            <a:t>P(G | D</a:t>
          </a:r>
          <a:r>
            <a:rPr lang="en-US" sz="2200" baseline="-25000" dirty="0"/>
            <a:t>S</a:t>
          </a:r>
          <a:r>
            <a:rPr lang="en-US" sz="2200" baseline="0" dirty="0"/>
            <a:t>)</a:t>
          </a:r>
          <a:br>
            <a:rPr lang="en-US" sz="2200" baseline="0" dirty="0"/>
          </a:br>
          <a:br>
            <a:rPr lang="en-US" sz="2200" baseline="0" dirty="0"/>
          </a:br>
          <a:r>
            <a:rPr lang="en-US" sz="2200" baseline="0" dirty="0"/>
            <a:t>Compute Probability of each Independence Statement I and assign p(I) = max (new p(I), old p(</a:t>
          </a:r>
          <a:r>
            <a:rPr lang="en-US" sz="2200" baseline="0" dirty="0" err="1"/>
            <a:t>i</a:t>
          </a:r>
          <a:r>
            <a:rPr lang="en-US" sz="2200" baseline="0" dirty="0"/>
            <a:t>))</a:t>
          </a:r>
          <a:r>
            <a:rPr lang="en-US" sz="2200" dirty="0"/>
            <a:t> </a:t>
          </a:r>
        </a:p>
      </dgm:t>
    </dgm:pt>
    <dgm:pt modelId="{3FD35E2B-3DB4-45F3-90F2-FD739D49737D}" type="parTrans" cxnId="{34BF5864-3E11-4C13-BDB1-0CCEBD0A9059}">
      <dgm:prSet/>
      <dgm:spPr/>
      <dgm:t>
        <a:bodyPr/>
        <a:lstStyle/>
        <a:p>
          <a:endParaRPr lang="en-US"/>
        </a:p>
      </dgm:t>
    </dgm:pt>
    <dgm:pt modelId="{8F96BF03-7F38-49A2-B736-AD2FFD6A991A}" type="sibTrans" cxnId="{34BF5864-3E11-4C13-BDB1-0CCEBD0A9059}">
      <dgm:prSet custT="1"/>
      <dgm:spPr/>
      <dgm:t>
        <a:bodyPr/>
        <a:lstStyle/>
        <a:p>
          <a:endParaRPr lang="en-US" sz="2200"/>
        </a:p>
      </dgm:t>
    </dgm:pt>
    <dgm:pt modelId="{EF43CA6D-7723-4B2A-AD55-AB2E608163B6}">
      <dgm:prSet custT="1"/>
      <dgm:spPr/>
      <dgm:t>
        <a:bodyPr/>
        <a:lstStyle/>
        <a:p>
          <a:r>
            <a:rPr lang="en-US" sz="2200"/>
            <a:t>Accept independencies with probability greater than a threshold</a:t>
          </a:r>
        </a:p>
      </dgm:t>
    </dgm:pt>
    <dgm:pt modelId="{190725A5-AAF1-4D29-84C3-F34405BD8BCC}" type="parTrans" cxnId="{7B24474F-65FF-47AA-A674-79648E9AA5F1}">
      <dgm:prSet/>
      <dgm:spPr/>
      <dgm:t>
        <a:bodyPr/>
        <a:lstStyle/>
        <a:p>
          <a:endParaRPr lang="en-US"/>
        </a:p>
      </dgm:t>
    </dgm:pt>
    <dgm:pt modelId="{14CB3456-CD0E-44E5-B127-E61F50422239}" type="sibTrans" cxnId="{7B24474F-65FF-47AA-A674-79648E9AA5F1}">
      <dgm:prSet/>
      <dgm:spPr/>
    </dgm:pt>
    <dgm:pt modelId="{87696535-D724-4033-A459-222D544A1FE3}" type="pres">
      <dgm:prSet presAssocID="{AC15164B-D961-4A40-A67D-5460DBB838E0}" presName="Name0" presStyleCnt="0">
        <dgm:presLayoutVars>
          <dgm:dir/>
          <dgm:resizeHandles val="exact"/>
        </dgm:presLayoutVars>
      </dgm:prSet>
      <dgm:spPr/>
    </dgm:pt>
    <dgm:pt modelId="{FC6622A9-FC65-4E28-B148-428384EDC1FC}" type="pres">
      <dgm:prSet presAssocID="{85908631-ADFA-4836-A72B-2DEA82BEC5C7}" presName="node" presStyleLbl="node1" presStyleIdx="0" presStyleCnt="3">
        <dgm:presLayoutVars>
          <dgm:bulletEnabled val="1"/>
        </dgm:presLayoutVars>
      </dgm:prSet>
      <dgm:spPr/>
    </dgm:pt>
    <dgm:pt modelId="{F35D7648-FB0E-445A-96E1-6D7178A957C5}" type="pres">
      <dgm:prSet presAssocID="{19F75025-75AD-4DEE-A6A9-586C018D0924}" presName="sibTrans" presStyleLbl="sibTrans2D1" presStyleIdx="0" presStyleCnt="2"/>
      <dgm:spPr/>
    </dgm:pt>
    <dgm:pt modelId="{12B914E3-5345-4EAA-9461-C35F4FE1CF78}" type="pres">
      <dgm:prSet presAssocID="{19F75025-75AD-4DEE-A6A9-586C018D0924}" presName="connectorText" presStyleLbl="sibTrans2D1" presStyleIdx="0" presStyleCnt="2"/>
      <dgm:spPr/>
    </dgm:pt>
    <dgm:pt modelId="{DF626A7D-627C-4DC3-99C1-1F5C6FD29472}" type="pres">
      <dgm:prSet presAssocID="{7AD50A55-2BE9-41D7-A9F6-BAA1F401ED36}" presName="node" presStyleLbl="node1" presStyleIdx="1" presStyleCnt="3">
        <dgm:presLayoutVars>
          <dgm:bulletEnabled val="1"/>
        </dgm:presLayoutVars>
      </dgm:prSet>
      <dgm:spPr/>
    </dgm:pt>
    <dgm:pt modelId="{D0494246-7B59-48A8-A038-523AB8EDDFAC}" type="pres">
      <dgm:prSet presAssocID="{8F96BF03-7F38-49A2-B736-AD2FFD6A991A}" presName="sibTrans" presStyleLbl="sibTrans2D1" presStyleIdx="1" presStyleCnt="2"/>
      <dgm:spPr/>
    </dgm:pt>
    <dgm:pt modelId="{FC5D5B63-254A-4DF2-95B0-BCC558818B2B}" type="pres">
      <dgm:prSet presAssocID="{8F96BF03-7F38-49A2-B736-AD2FFD6A991A}" presName="connectorText" presStyleLbl="sibTrans2D1" presStyleIdx="1" presStyleCnt="2"/>
      <dgm:spPr/>
    </dgm:pt>
    <dgm:pt modelId="{D4836F14-0045-4A57-8E60-0AE18D086FB3}" type="pres">
      <dgm:prSet presAssocID="{EF43CA6D-7723-4B2A-AD55-AB2E608163B6}" presName="node" presStyleLbl="node1" presStyleIdx="2" presStyleCnt="3">
        <dgm:presLayoutVars>
          <dgm:bulletEnabled val="1"/>
        </dgm:presLayoutVars>
      </dgm:prSet>
      <dgm:spPr/>
    </dgm:pt>
  </dgm:ptLst>
  <dgm:cxnLst>
    <dgm:cxn modelId="{B7EAAF10-746A-40EB-98FC-6F5D331BA8E5}" type="presOf" srcId="{19F75025-75AD-4DEE-A6A9-586C018D0924}" destId="{F35D7648-FB0E-445A-96E1-6D7178A957C5}" srcOrd="0" destOrd="0" presId="urn:microsoft.com/office/officeart/2005/8/layout/process1"/>
    <dgm:cxn modelId="{A9577B2D-A49A-414B-A850-BF67EAD2A727}" srcId="{AC15164B-D961-4A40-A67D-5460DBB838E0}" destId="{85908631-ADFA-4836-A72B-2DEA82BEC5C7}" srcOrd="0" destOrd="0" parTransId="{40FF580D-92CE-4F50-BA61-69D9747571C2}" sibTransId="{19F75025-75AD-4DEE-A6A9-586C018D0924}"/>
    <dgm:cxn modelId="{0FDF863C-1EC7-425E-8DC5-941A5C1E354B}" type="presOf" srcId="{7AD50A55-2BE9-41D7-A9F6-BAA1F401ED36}" destId="{DF626A7D-627C-4DC3-99C1-1F5C6FD29472}" srcOrd="0" destOrd="0" presId="urn:microsoft.com/office/officeart/2005/8/layout/process1"/>
    <dgm:cxn modelId="{34BF5864-3E11-4C13-BDB1-0CCEBD0A9059}" srcId="{AC15164B-D961-4A40-A67D-5460DBB838E0}" destId="{7AD50A55-2BE9-41D7-A9F6-BAA1F401ED36}" srcOrd="1" destOrd="0" parTransId="{3FD35E2B-3DB4-45F3-90F2-FD739D49737D}" sibTransId="{8F96BF03-7F38-49A2-B736-AD2FFD6A991A}"/>
    <dgm:cxn modelId="{4CAC9B6C-9122-4626-AAD5-00060EFDE862}" type="presOf" srcId="{EF43CA6D-7723-4B2A-AD55-AB2E608163B6}" destId="{D4836F14-0045-4A57-8E60-0AE18D086FB3}" srcOrd="0" destOrd="0" presId="urn:microsoft.com/office/officeart/2005/8/layout/process1"/>
    <dgm:cxn modelId="{7B24474F-65FF-47AA-A674-79648E9AA5F1}" srcId="{AC15164B-D961-4A40-A67D-5460DBB838E0}" destId="{EF43CA6D-7723-4B2A-AD55-AB2E608163B6}" srcOrd="2" destOrd="0" parTransId="{190725A5-AAF1-4D29-84C3-F34405BD8BCC}" sibTransId="{14CB3456-CD0E-44E5-B127-E61F50422239}"/>
    <dgm:cxn modelId="{1DAEF673-FA81-47A9-810D-A9E77D868FFF}" type="presOf" srcId="{85908631-ADFA-4836-A72B-2DEA82BEC5C7}" destId="{FC6622A9-FC65-4E28-B148-428384EDC1FC}" srcOrd="0" destOrd="0" presId="urn:microsoft.com/office/officeart/2005/8/layout/process1"/>
    <dgm:cxn modelId="{2E39A283-7053-4BA2-895E-F6C8F3DD9AB1}" type="presOf" srcId="{8F96BF03-7F38-49A2-B736-AD2FFD6A991A}" destId="{FC5D5B63-254A-4DF2-95B0-BCC558818B2B}" srcOrd="1" destOrd="0" presId="urn:microsoft.com/office/officeart/2005/8/layout/process1"/>
    <dgm:cxn modelId="{255EB7D2-B0CC-4DC2-AD16-26E8F03E1420}" type="presOf" srcId="{AC15164B-D961-4A40-A67D-5460DBB838E0}" destId="{87696535-D724-4033-A459-222D544A1FE3}" srcOrd="0" destOrd="0" presId="urn:microsoft.com/office/officeart/2005/8/layout/process1"/>
    <dgm:cxn modelId="{E25CC5F4-33FA-4643-9CF8-1081E9959E53}" type="presOf" srcId="{19F75025-75AD-4DEE-A6A9-586C018D0924}" destId="{12B914E3-5345-4EAA-9461-C35F4FE1CF78}" srcOrd="1" destOrd="0" presId="urn:microsoft.com/office/officeart/2005/8/layout/process1"/>
    <dgm:cxn modelId="{FDBFD7F7-B7A0-4250-92A5-F116EB1B7761}" type="presOf" srcId="{8F96BF03-7F38-49A2-B736-AD2FFD6A991A}" destId="{D0494246-7B59-48A8-A038-523AB8EDDFAC}" srcOrd="0" destOrd="0" presId="urn:microsoft.com/office/officeart/2005/8/layout/process1"/>
    <dgm:cxn modelId="{2109BB76-77FA-41DA-88DC-4CBC4C3272FD}" type="presParOf" srcId="{87696535-D724-4033-A459-222D544A1FE3}" destId="{FC6622A9-FC65-4E28-B148-428384EDC1FC}" srcOrd="0" destOrd="0" presId="urn:microsoft.com/office/officeart/2005/8/layout/process1"/>
    <dgm:cxn modelId="{842701E9-AEED-41C0-A7FF-9E8CF0739864}" type="presParOf" srcId="{87696535-D724-4033-A459-222D544A1FE3}" destId="{F35D7648-FB0E-445A-96E1-6D7178A957C5}" srcOrd="1" destOrd="0" presId="urn:microsoft.com/office/officeart/2005/8/layout/process1"/>
    <dgm:cxn modelId="{6491AB00-54E4-4493-879C-55BFE85C8348}" type="presParOf" srcId="{F35D7648-FB0E-445A-96E1-6D7178A957C5}" destId="{12B914E3-5345-4EAA-9461-C35F4FE1CF78}" srcOrd="0" destOrd="0" presId="urn:microsoft.com/office/officeart/2005/8/layout/process1"/>
    <dgm:cxn modelId="{AA2F96DD-2280-46C9-979E-54611E2D4255}" type="presParOf" srcId="{87696535-D724-4033-A459-222D544A1FE3}" destId="{DF626A7D-627C-4DC3-99C1-1F5C6FD29472}" srcOrd="2" destOrd="0" presId="urn:microsoft.com/office/officeart/2005/8/layout/process1"/>
    <dgm:cxn modelId="{A928CC03-2948-4F2C-AA69-456021300AF7}" type="presParOf" srcId="{87696535-D724-4033-A459-222D544A1FE3}" destId="{D0494246-7B59-48A8-A038-523AB8EDDFAC}" srcOrd="3" destOrd="0" presId="urn:microsoft.com/office/officeart/2005/8/layout/process1"/>
    <dgm:cxn modelId="{8EA2BA84-A96F-415F-B5EF-31AFAD76480F}" type="presParOf" srcId="{D0494246-7B59-48A8-A038-523AB8EDDFAC}" destId="{FC5D5B63-254A-4DF2-95B0-BCC558818B2B}" srcOrd="0" destOrd="0" presId="urn:microsoft.com/office/officeart/2005/8/layout/process1"/>
    <dgm:cxn modelId="{9648C6BE-1D3C-4D01-B3D0-00EE7AF2AEEA}" type="presParOf" srcId="{87696535-D724-4033-A459-222D544A1FE3}" destId="{D4836F14-0045-4A57-8E60-0AE18D086FB3}"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6622A9-FC65-4E28-B148-428384EDC1FC}">
      <dsp:nvSpPr>
        <dsp:cNvPr id="0" name=""/>
        <dsp:cNvSpPr/>
      </dsp:nvSpPr>
      <dsp:spPr>
        <a:xfrm>
          <a:off x="9242" y="557885"/>
          <a:ext cx="2762398" cy="323556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0" rIns="83820" bIns="0" numCol="1" spcCol="1270" anchor="ctr" anchorCtr="0">
          <a:noAutofit/>
        </a:bodyPr>
        <a:lstStyle/>
        <a:p>
          <a:pPr marL="0" lvl="0" indent="0" algn="ctr" defTabSz="977900">
            <a:lnSpc>
              <a:spcPct val="90000"/>
            </a:lnSpc>
            <a:spcBef>
              <a:spcPct val="0"/>
            </a:spcBef>
            <a:spcAft>
              <a:spcPct val="35000"/>
            </a:spcAft>
            <a:buNone/>
          </a:pPr>
          <a:r>
            <a:rPr lang="en-US" sz="2200" kern="1200" dirty="0"/>
            <a:t>Start with fully connected graph</a:t>
          </a:r>
        </a:p>
        <a:p>
          <a:pPr marL="0" lvl="0" indent="0" algn="ctr" defTabSz="977900">
            <a:lnSpc>
              <a:spcPct val="90000"/>
            </a:lnSpc>
            <a:spcBef>
              <a:spcPct val="0"/>
            </a:spcBef>
            <a:spcAft>
              <a:spcPct val="35000"/>
            </a:spcAft>
            <a:buNone/>
          </a:pPr>
          <a:r>
            <a:rPr lang="en-US" sz="2200" kern="1200" dirty="0"/>
            <a:t>For each edge, take a subset S of up to K variables in the neighborhood of the edge</a:t>
          </a:r>
        </a:p>
      </dsp:txBody>
      <dsp:txXfrm>
        <a:off x="90150" y="638793"/>
        <a:ext cx="2600582" cy="3073751"/>
      </dsp:txXfrm>
    </dsp:sp>
    <dsp:sp modelId="{F35D7648-FB0E-445A-96E1-6D7178A957C5}">
      <dsp:nvSpPr>
        <dsp:cNvPr id="0" name=""/>
        <dsp:cNvSpPr/>
      </dsp:nvSpPr>
      <dsp:spPr>
        <a:xfrm>
          <a:off x="3047880" y="1833131"/>
          <a:ext cx="585628" cy="685074"/>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3047880" y="1970146"/>
        <a:ext cx="409940" cy="411044"/>
      </dsp:txXfrm>
    </dsp:sp>
    <dsp:sp modelId="{DF626A7D-627C-4DC3-99C1-1F5C6FD29472}">
      <dsp:nvSpPr>
        <dsp:cNvPr id="0" name=""/>
        <dsp:cNvSpPr/>
      </dsp:nvSpPr>
      <dsp:spPr>
        <a:xfrm>
          <a:off x="3876600" y="557885"/>
          <a:ext cx="2762398" cy="3235567"/>
        </a:xfrm>
        <a:prstGeom prst="roundRect">
          <a:avLst>
            <a:gd name="adj" fmla="val 10000"/>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0" rIns="83820" bIns="0" numCol="1" spcCol="1270" anchor="ctr" anchorCtr="0">
          <a:noAutofit/>
        </a:bodyPr>
        <a:lstStyle/>
        <a:p>
          <a:pPr marL="0" lvl="0" indent="0" algn="ctr" defTabSz="977900">
            <a:lnSpc>
              <a:spcPct val="90000"/>
            </a:lnSpc>
            <a:spcBef>
              <a:spcPct val="0"/>
            </a:spcBef>
            <a:spcAft>
              <a:spcPct val="35000"/>
            </a:spcAft>
            <a:buNone/>
          </a:pPr>
          <a:r>
            <a:rPr lang="en-US" sz="2200" kern="1200" dirty="0"/>
            <a:t>    For each DAG of     this subset, compute </a:t>
          </a:r>
          <a:br>
            <a:rPr lang="en-US" sz="2200" kern="1200" dirty="0"/>
          </a:br>
          <a:r>
            <a:rPr lang="en-US" sz="2200" kern="1200" dirty="0"/>
            <a:t>P(G | D</a:t>
          </a:r>
          <a:r>
            <a:rPr lang="en-US" sz="2200" kern="1200" baseline="-25000" dirty="0"/>
            <a:t>S</a:t>
          </a:r>
          <a:r>
            <a:rPr lang="en-US" sz="2200" kern="1200" baseline="0" dirty="0"/>
            <a:t>)</a:t>
          </a:r>
          <a:br>
            <a:rPr lang="en-US" sz="2200" kern="1200" baseline="0" dirty="0"/>
          </a:br>
          <a:br>
            <a:rPr lang="en-US" sz="2200" kern="1200" baseline="0" dirty="0"/>
          </a:br>
          <a:r>
            <a:rPr lang="en-US" sz="2200" kern="1200" baseline="0" dirty="0"/>
            <a:t>Compute Probability of each Independence Statement I and assign p(I) = max (new p(I), old p(</a:t>
          </a:r>
          <a:r>
            <a:rPr lang="en-US" sz="2200" kern="1200" baseline="0" dirty="0" err="1"/>
            <a:t>i</a:t>
          </a:r>
          <a:r>
            <a:rPr lang="en-US" sz="2200" kern="1200" baseline="0" dirty="0"/>
            <a:t>))</a:t>
          </a:r>
          <a:r>
            <a:rPr lang="en-US" sz="2200" kern="1200" dirty="0"/>
            <a:t> </a:t>
          </a:r>
        </a:p>
      </dsp:txBody>
      <dsp:txXfrm>
        <a:off x="3957508" y="638793"/>
        <a:ext cx="2600582" cy="3073751"/>
      </dsp:txXfrm>
    </dsp:sp>
    <dsp:sp modelId="{D0494246-7B59-48A8-A038-523AB8EDDFAC}">
      <dsp:nvSpPr>
        <dsp:cNvPr id="0" name=""/>
        <dsp:cNvSpPr/>
      </dsp:nvSpPr>
      <dsp:spPr>
        <a:xfrm>
          <a:off x="6915239" y="1833131"/>
          <a:ext cx="585628" cy="685074"/>
        </a:xfrm>
        <a:prstGeom prst="rightArrow">
          <a:avLst>
            <a:gd name="adj1" fmla="val 60000"/>
            <a:gd name="adj2" fmla="val 50000"/>
          </a:avLst>
        </a:prstGeom>
        <a:solidFill>
          <a:schemeClr val="accent2">
            <a:hueOff val="-1455363"/>
            <a:satOff val="-83928"/>
            <a:lumOff val="862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6915239" y="1970146"/>
        <a:ext cx="409940" cy="411044"/>
      </dsp:txXfrm>
    </dsp:sp>
    <dsp:sp modelId="{D4836F14-0045-4A57-8E60-0AE18D086FB3}">
      <dsp:nvSpPr>
        <dsp:cNvPr id="0" name=""/>
        <dsp:cNvSpPr/>
      </dsp:nvSpPr>
      <dsp:spPr>
        <a:xfrm>
          <a:off x="7743958" y="557885"/>
          <a:ext cx="2762398" cy="3235567"/>
        </a:xfrm>
        <a:prstGeom prst="roundRect">
          <a:avLst>
            <a:gd name="adj" fmla="val 1000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Accept independencies with probability greater than a threshold</a:t>
          </a:r>
        </a:p>
      </dsp:txBody>
      <dsp:txXfrm>
        <a:off x="7824866" y="638793"/>
        <a:ext cx="2600582" cy="3073751"/>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52EAF4-5A31-4618-B1FA-9A5F381AAC4A}" type="datetimeFigureOut">
              <a:rPr lang="en-US" smtClean="0"/>
              <a:t>8/14/2017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C3F9A7-C94F-4301-B175-496FE15EB8F2}" type="slidenum">
              <a:rPr lang="en-US" smtClean="0"/>
              <a:t>‹#›</a:t>
            </a:fld>
            <a:endParaRPr lang="en-US"/>
          </a:p>
        </p:txBody>
      </p:sp>
    </p:spTree>
    <p:extLst>
      <p:ext uri="{BB962C8B-B14F-4D97-AF65-F5344CB8AC3E}">
        <p14:creationId xmlns:p14="http://schemas.microsoft.com/office/powerpoint/2010/main" val="31814353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challenge we are addressing is integrated biomedical data, stemming from combined clinical measurements with omics data. This is useful in cases of patient stratification (separate treatment groups based on patient history or genetic factors) and in mechanistic analysis: why are patients x, y, and z likely to get breast cancer? What is the biological mechanism for this likelihood?</a:t>
            </a:r>
          </a:p>
        </p:txBody>
      </p:sp>
      <p:sp>
        <p:nvSpPr>
          <p:cNvPr id="4" name="Slide Number Placeholder 3"/>
          <p:cNvSpPr>
            <a:spLocks noGrp="1"/>
          </p:cNvSpPr>
          <p:nvPr>
            <p:ph type="sldNum" sz="quarter" idx="10"/>
          </p:nvPr>
        </p:nvSpPr>
        <p:spPr/>
        <p:txBody>
          <a:bodyPr/>
          <a:lstStyle/>
          <a:p>
            <a:fld id="{FAC3F9A7-C94F-4301-B175-496FE15EB8F2}" type="slidenum">
              <a:rPr lang="en-US" smtClean="0"/>
              <a:t>2</a:t>
            </a:fld>
            <a:endParaRPr lang="en-US"/>
          </a:p>
        </p:txBody>
      </p:sp>
    </p:spTree>
    <p:extLst>
      <p:ext uri="{BB962C8B-B14F-4D97-AF65-F5344CB8AC3E}">
        <p14:creationId xmlns:p14="http://schemas.microsoft.com/office/powerpoint/2010/main" val="24128816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Improve upon structural hamming distance by evaluating endpoint meaning</a:t>
            </a:r>
          </a:p>
          <a:p>
            <a:r>
              <a:rPr lang="en-US" dirty="0"/>
              <a:t>TP if correct endpoint meaning compared to true PAG or to underlying DAG if the PAG is not invariant</a:t>
            </a:r>
          </a:p>
          <a:p>
            <a:r>
              <a:rPr lang="en-US" dirty="0"/>
              <a:t>FP if claim of ancestry is wrong</a:t>
            </a:r>
          </a:p>
          <a:p>
            <a:r>
              <a:rPr lang="en-US" dirty="0"/>
              <a:t>FN if claim of non-ancestry is wrong</a:t>
            </a:r>
          </a:p>
        </p:txBody>
      </p:sp>
      <p:sp>
        <p:nvSpPr>
          <p:cNvPr id="4" name="Slide Number Placeholder 3"/>
          <p:cNvSpPr>
            <a:spLocks noGrp="1"/>
          </p:cNvSpPr>
          <p:nvPr>
            <p:ph type="sldNum" sz="quarter" idx="10"/>
          </p:nvPr>
        </p:nvSpPr>
        <p:spPr/>
        <p:txBody>
          <a:bodyPr/>
          <a:lstStyle/>
          <a:p>
            <a:fld id="{FAC3F9A7-C94F-4301-B175-496FE15EB8F2}" type="slidenum">
              <a:rPr lang="en-US" smtClean="0"/>
              <a:t>20</a:t>
            </a:fld>
            <a:endParaRPr lang="en-US"/>
          </a:p>
        </p:txBody>
      </p:sp>
    </p:spTree>
    <p:extLst>
      <p:ext uri="{BB962C8B-B14F-4D97-AF65-F5344CB8AC3E}">
        <p14:creationId xmlns:p14="http://schemas.microsoft.com/office/powerpoint/2010/main" val="40957339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MGM algorithms</a:t>
            </a:r>
          </a:p>
        </p:txBody>
      </p:sp>
      <p:sp>
        <p:nvSpPr>
          <p:cNvPr id="4" name="Slide Number Placeholder 3"/>
          <p:cNvSpPr>
            <a:spLocks noGrp="1"/>
          </p:cNvSpPr>
          <p:nvPr>
            <p:ph type="sldNum" sz="quarter" idx="10"/>
          </p:nvPr>
        </p:nvSpPr>
        <p:spPr/>
        <p:txBody>
          <a:bodyPr/>
          <a:lstStyle/>
          <a:p>
            <a:fld id="{FAC3F9A7-C94F-4301-B175-496FE15EB8F2}" type="slidenum">
              <a:rPr lang="en-US" smtClean="0"/>
              <a:t>21</a:t>
            </a:fld>
            <a:endParaRPr lang="en-US"/>
          </a:p>
        </p:txBody>
      </p:sp>
    </p:spTree>
    <p:extLst>
      <p:ext uri="{BB962C8B-B14F-4D97-AF65-F5344CB8AC3E}">
        <p14:creationId xmlns:p14="http://schemas.microsoft.com/office/powerpoint/2010/main" val="14694780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AC3F9A7-C94F-4301-B175-496FE15EB8F2}" type="slidenum">
              <a:rPr lang="en-US" smtClean="0"/>
              <a:t>22</a:t>
            </a:fld>
            <a:endParaRPr lang="en-US"/>
          </a:p>
        </p:txBody>
      </p:sp>
    </p:spTree>
    <p:extLst>
      <p:ext uri="{BB962C8B-B14F-4D97-AF65-F5344CB8AC3E}">
        <p14:creationId xmlns:p14="http://schemas.microsoft.com/office/powerpoint/2010/main" val="17065570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Currently smoking causing presence of cough, causing sore throat and nasal congestion</a:t>
            </a:r>
          </a:p>
          <a:p>
            <a:r>
              <a:rPr lang="en-US" dirty="0"/>
              <a:t>Chemo and Cancer are clearly related</a:t>
            </a:r>
          </a:p>
          <a:p>
            <a:r>
              <a:rPr lang="en-US" dirty="0"/>
              <a:t>Gender BMI, HT, and WT are going to be associated</a:t>
            </a:r>
          </a:p>
          <a:p>
            <a:r>
              <a:rPr lang="en-US" dirty="0"/>
              <a:t>Though, admittedly the directionality on these edges could be better which tends to be a common problem</a:t>
            </a:r>
          </a:p>
        </p:txBody>
      </p:sp>
      <p:sp>
        <p:nvSpPr>
          <p:cNvPr id="4" name="Slide Number Placeholder 3"/>
          <p:cNvSpPr>
            <a:spLocks noGrp="1"/>
          </p:cNvSpPr>
          <p:nvPr>
            <p:ph type="sldNum" sz="quarter" idx="10"/>
          </p:nvPr>
        </p:nvSpPr>
        <p:spPr/>
        <p:txBody>
          <a:bodyPr/>
          <a:lstStyle/>
          <a:p>
            <a:fld id="{FAC3F9A7-C94F-4301-B175-496FE15EB8F2}" type="slidenum">
              <a:rPr lang="en-US" smtClean="0"/>
              <a:t>26</a:t>
            </a:fld>
            <a:endParaRPr lang="en-US"/>
          </a:p>
        </p:txBody>
      </p:sp>
    </p:spTree>
    <p:extLst>
      <p:ext uri="{BB962C8B-B14F-4D97-AF65-F5344CB8AC3E}">
        <p14:creationId xmlns:p14="http://schemas.microsoft.com/office/powerpoint/2010/main" val="23151634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Recent studies have noted that low CD4 cell count (a measure of immune system function) can lead to lung function decline</a:t>
            </a:r>
          </a:p>
          <a:p>
            <a:r>
              <a:rPr lang="en-US" dirty="0"/>
              <a:t>DLCOPP_FINAL is a measure of lung function causally linked to smoking (</a:t>
            </a:r>
            <a:r>
              <a:rPr lang="en-US" dirty="0" err="1"/>
              <a:t>pack_years</a:t>
            </a:r>
            <a:r>
              <a:rPr lang="en-US" dirty="0"/>
              <a:t>) and low CD4 count (immune system decline)</a:t>
            </a:r>
          </a:p>
        </p:txBody>
      </p:sp>
      <p:sp>
        <p:nvSpPr>
          <p:cNvPr id="4" name="Slide Number Placeholder 3"/>
          <p:cNvSpPr>
            <a:spLocks noGrp="1"/>
          </p:cNvSpPr>
          <p:nvPr>
            <p:ph type="sldNum" sz="quarter" idx="10"/>
          </p:nvPr>
        </p:nvSpPr>
        <p:spPr/>
        <p:txBody>
          <a:bodyPr/>
          <a:lstStyle/>
          <a:p>
            <a:fld id="{FAC3F9A7-C94F-4301-B175-496FE15EB8F2}" type="slidenum">
              <a:rPr lang="en-US" smtClean="0"/>
              <a:t>27</a:t>
            </a:fld>
            <a:endParaRPr lang="en-US"/>
          </a:p>
        </p:txBody>
      </p:sp>
    </p:spTree>
    <p:extLst>
      <p:ext uri="{BB962C8B-B14F-4D97-AF65-F5344CB8AC3E}">
        <p14:creationId xmlns:p14="http://schemas.microsoft.com/office/powerpoint/2010/main" val="26854457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Linear – Gaussian Relationship</a:t>
            </a:r>
          </a:p>
        </p:txBody>
      </p:sp>
      <p:sp>
        <p:nvSpPr>
          <p:cNvPr id="4" name="Slide Number Placeholder 3"/>
          <p:cNvSpPr>
            <a:spLocks noGrp="1"/>
          </p:cNvSpPr>
          <p:nvPr>
            <p:ph type="sldNum" sz="quarter" idx="10"/>
          </p:nvPr>
        </p:nvSpPr>
        <p:spPr/>
        <p:txBody>
          <a:bodyPr/>
          <a:lstStyle/>
          <a:p>
            <a:fld id="{FAC3F9A7-C94F-4301-B175-496FE15EB8F2}" type="slidenum">
              <a:rPr lang="en-US" smtClean="0"/>
              <a:t>34</a:t>
            </a:fld>
            <a:endParaRPr lang="en-US"/>
          </a:p>
        </p:txBody>
      </p:sp>
    </p:spTree>
    <p:extLst>
      <p:ext uri="{BB962C8B-B14F-4D97-AF65-F5344CB8AC3E}">
        <p14:creationId xmlns:p14="http://schemas.microsoft.com/office/powerpoint/2010/main" val="24491181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Discrete Variable selects edge parameter (one parameter for each category of discrete variable) -&gt; contributes an additive effect to mean of child</a:t>
            </a:r>
          </a:p>
        </p:txBody>
      </p:sp>
      <p:sp>
        <p:nvSpPr>
          <p:cNvPr id="4" name="Slide Number Placeholder 3"/>
          <p:cNvSpPr>
            <a:spLocks noGrp="1"/>
          </p:cNvSpPr>
          <p:nvPr>
            <p:ph type="sldNum" sz="quarter" idx="10"/>
          </p:nvPr>
        </p:nvSpPr>
        <p:spPr/>
        <p:txBody>
          <a:bodyPr/>
          <a:lstStyle/>
          <a:p>
            <a:fld id="{FAC3F9A7-C94F-4301-B175-496FE15EB8F2}" type="slidenum">
              <a:rPr lang="en-US" smtClean="0"/>
              <a:t>35</a:t>
            </a:fld>
            <a:endParaRPr lang="en-US"/>
          </a:p>
        </p:txBody>
      </p:sp>
    </p:spTree>
    <p:extLst>
      <p:ext uri="{BB962C8B-B14F-4D97-AF65-F5344CB8AC3E}">
        <p14:creationId xmlns:p14="http://schemas.microsoft.com/office/powerpoint/2010/main" val="23881546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AC3F9A7-C94F-4301-B175-496FE15EB8F2}" type="slidenum">
              <a:rPr lang="en-US" smtClean="0"/>
              <a:t>36</a:t>
            </a:fld>
            <a:endParaRPr lang="en-US"/>
          </a:p>
        </p:txBody>
      </p:sp>
    </p:spTree>
    <p:extLst>
      <p:ext uri="{BB962C8B-B14F-4D97-AF65-F5344CB8AC3E}">
        <p14:creationId xmlns:p14="http://schemas.microsoft.com/office/powerpoint/2010/main" val="33438586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cd edge parameters we draw a vector three values uniformly from [0,1] and shift and scale the values so they sum to zero and the largest parameter is equal to the edge weight; </a:t>
            </a:r>
          </a:p>
          <a:p>
            <a:r>
              <a:rPr lang="en-US" dirty="0"/>
              <a:t>for </a:t>
            </a:r>
            <a:r>
              <a:rPr lang="en-US" dirty="0" err="1"/>
              <a:t>dd</a:t>
            </a:r>
            <a:r>
              <a:rPr lang="en-US" dirty="0"/>
              <a:t> edge parameters we draw one vector of three values as with cd edges and set the rows of the matrix as the three permutations of this vector.</a:t>
            </a:r>
          </a:p>
        </p:txBody>
      </p:sp>
      <p:sp>
        <p:nvSpPr>
          <p:cNvPr id="4" name="Slide Number Placeholder 3"/>
          <p:cNvSpPr>
            <a:spLocks noGrp="1"/>
          </p:cNvSpPr>
          <p:nvPr>
            <p:ph type="sldNum" sz="quarter" idx="10"/>
          </p:nvPr>
        </p:nvSpPr>
        <p:spPr/>
        <p:txBody>
          <a:bodyPr/>
          <a:lstStyle/>
          <a:p>
            <a:fld id="{FAC3F9A7-C94F-4301-B175-496FE15EB8F2}" type="slidenum">
              <a:rPr lang="en-US" smtClean="0"/>
              <a:t>37</a:t>
            </a:fld>
            <a:endParaRPr lang="en-US"/>
          </a:p>
        </p:txBody>
      </p:sp>
    </p:spTree>
    <p:extLst>
      <p:ext uri="{BB962C8B-B14F-4D97-AF65-F5344CB8AC3E}">
        <p14:creationId xmlns:p14="http://schemas.microsoft.com/office/powerpoint/2010/main" val="2753923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AC3F9A7-C94F-4301-B175-496FE15EB8F2}" type="slidenum">
              <a:rPr lang="en-US" smtClean="0"/>
              <a:t>3</a:t>
            </a:fld>
            <a:endParaRPr lang="en-US"/>
          </a:p>
        </p:txBody>
      </p:sp>
    </p:spTree>
    <p:extLst>
      <p:ext uri="{BB962C8B-B14F-4D97-AF65-F5344CB8AC3E}">
        <p14:creationId xmlns:p14="http://schemas.microsoft.com/office/powerpoint/2010/main" val="21374071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Graphs = scale free graphs, generated using the method described by </a:t>
            </a:r>
            <a:r>
              <a:rPr lang="en-US" dirty="0" err="1"/>
              <a:t>Bollobas</a:t>
            </a:r>
            <a:r>
              <a:rPr lang="en-US" dirty="0"/>
              <a:t> et al., full details can be found in that paper</a:t>
            </a:r>
          </a:p>
        </p:txBody>
      </p:sp>
      <p:sp>
        <p:nvSpPr>
          <p:cNvPr id="4" name="Slide Number Placeholder 3"/>
          <p:cNvSpPr>
            <a:spLocks noGrp="1"/>
          </p:cNvSpPr>
          <p:nvPr>
            <p:ph type="sldNum" sz="quarter" idx="10"/>
          </p:nvPr>
        </p:nvSpPr>
        <p:spPr/>
        <p:txBody>
          <a:bodyPr/>
          <a:lstStyle/>
          <a:p>
            <a:fld id="{FAC3F9A7-C94F-4301-B175-496FE15EB8F2}" type="slidenum">
              <a:rPr lang="en-US" smtClean="0"/>
              <a:t>38</a:t>
            </a:fld>
            <a:endParaRPr lang="en-US"/>
          </a:p>
        </p:txBody>
      </p:sp>
    </p:spTree>
    <p:extLst>
      <p:ext uri="{BB962C8B-B14F-4D97-AF65-F5344CB8AC3E}">
        <p14:creationId xmlns:p14="http://schemas.microsoft.com/office/powerpoint/2010/main" val="28057641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AC3F9A7-C94F-4301-B175-496FE15EB8F2}" type="slidenum">
              <a:rPr lang="en-US" smtClean="0"/>
              <a:t>4</a:t>
            </a:fld>
            <a:endParaRPr lang="en-US"/>
          </a:p>
        </p:txBody>
      </p:sp>
    </p:spTree>
    <p:extLst>
      <p:ext uri="{BB962C8B-B14F-4D97-AF65-F5344CB8AC3E}">
        <p14:creationId xmlns:p14="http://schemas.microsoft.com/office/powerpoint/2010/main" val="11250882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phases in bold we will focus on in this talk</a:t>
            </a:r>
          </a:p>
        </p:txBody>
      </p:sp>
      <p:sp>
        <p:nvSpPr>
          <p:cNvPr id="4" name="Slide Number Placeholder 3"/>
          <p:cNvSpPr>
            <a:spLocks noGrp="1"/>
          </p:cNvSpPr>
          <p:nvPr>
            <p:ph type="sldNum" sz="quarter" idx="10"/>
          </p:nvPr>
        </p:nvSpPr>
        <p:spPr/>
        <p:txBody>
          <a:bodyPr/>
          <a:lstStyle/>
          <a:p>
            <a:fld id="{FAC3F9A7-C94F-4301-B175-496FE15EB8F2}" type="slidenum">
              <a:rPr lang="en-US" smtClean="0"/>
              <a:t>6</a:t>
            </a:fld>
            <a:endParaRPr lang="en-US"/>
          </a:p>
        </p:txBody>
      </p:sp>
    </p:spTree>
    <p:extLst>
      <p:ext uri="{BB962C8B-B14F-4D97-AF65-F5344CB8AC3E}">
        <p14:creationId xmlns:p14="http://schemas.microsoft.com/office/powerpoint/2010/main" val="17903472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CFCI -&gt; If none of the sets contain the middle variable, then orient as a definite non collider, otherwise mark the triple as unfaithful or ambiguous</a:t>
            </a:r>
          </a:p>
          <a:p>
            <a:endParaRPr lang="en-US" dirty="0"/>
          </a:p>
        </p:txBody>
      </p:sp>
      <p:sp>
        <p:nvSpPr>
          <p:cNvPr id="4" name="Slide Number Placeholder 3"/>
          <p:cNvSpPr>
            <a:spLocks noGrp="1"/>
          </p:cNvSpPr>
          <p:nvPr>
            <p:ph type="sldNum" sz="quarter" idx="10"/>
          </p:nvPr>
        </p:nvSpPr>
        <p:spPr/>
        <p:txBody>
          <a:bodyPr/>
          <a:lstStyle/>
          <a:p>
            <a:fld id="{FAC3F9A7-C94F-4301-B175-496FE15EB8F2}" type="slidenum">
              <a:rPr lang="en-US" smtClean="0"/>
              <a:t>8</a:t>
            </a:fld>
            <a:endParaRPr lang="en-US"/>
          </a:p>
        </p:txBody>
      </p:sp>
    </p:spTree>
    <p:extLst>
      <p:ext uri="{BB962C8B-B14F-4D97-AF65-F5344CB8AC3E}">
        <p14:creationId xmlns:p14="http://schemas.microsoft.com/office/powerpoint/2010/main" val="19906250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Intuitively, we can see that large p-value should be unlikely if the alternative hypothesis of dependence is true</a:t>
            </a:r>
          </a:p>
          <a:p>
            <a:endParaRPr lang="en-US" dirty="0"/>
          </a:p>
          <a:p>
            <a:r>
              <a:rPr lang="en-US" dirty="0"/>
              <a:t>Requires testing of all possible subsets of the adjacencies of the variables involved in the collider</a:t>
            </a:r>
          </a:p>
        </p:txBody>
      </p:sp>
      <p:sp>
        <p:nvSpPr>
          <p:cNvPr id="4" name="Slide Number Placeholder 3"/>
          <p:cNvSpPr>
            <a:spLocks noGrp="1"/>
          </p:cNvSpPr>
          <p:nvPr>
            <p:ph type="sldNum" sz="quarter" idx="10"/>
          </p:nvPr>
        </p:nvSpPr>
        <p:spPr/>
        <p:txBody>
          <a:bodyPr/>
          <a:lstStyle/>
          <a:p>
            <a:fld id="{FAC3F9A7-C94F-4301-B175-496FE15EB8F2}" type="slidenum">
              <a:rPr lang="en-US" smtClean="0"/>
              <a:t>9</a:t>
            </a:fld>
            <a:endParaRPr lang="en-US"/>
          </a:p>
        </p:txBody>
      </p:sp>
    </p:spTree>
    <p:extLst>
      <p:ext uri="{BB962C8B-B14F-4D97-AF65-F5344CB8AC3E}">
        <p14:creationId xmlns:p14="http://schemas.microsoft.com/office/powerpoint/2010/main" val="24347820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we’ll look at constraining the adjacency search, and we’ll do this with a method to learn a constraining input graph (via undirected graph search)</a:t>
            </a:r>
          </a:p>
        </p:txBody>
      </p:sp>
      <p:sp>
        <p:nvSpPr>
          <p:cNvPr id="4" name="Slide Number Placeholder 3"/>
          <p:cNvSpPr>
            <a:spLocks noGrp="1"/>
          </p:cNvSpPr>
          <p:nvPr>
            <p:ph type="sldNum" sz="quarter" idx="10"/>
          </p:nvPr>
        </p:nvSpPr>
        <p:spPr/>
        <p:txBody>
          <a:bodyPr/>
          <a:lstStyle/>
          <a:p>
            <a:fld id="{FAC3F9A7-C94F-4301-B175-496FE15EB8F2}" type="slidenum">
              <a:rPr lang="en-US" smtClean="0"/>
              <a:t>10</a:t>
            </a:fld>
            <a:endParaRPr lang="en-US"/>
          </a:p>
        </p:txBody>
      </p:sp>
    </p:spTree>
    <p:extLst>
      <p:ext uri="{BB962C8B-B14F-4D97-AF65-F5344CB8AC3E}">
        <p14:creationId xmlns:p14="http://schemas.microsoft.com/office/powerpoint/2010/main" val="8249091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of the Z variables are done with dummy coding (</a:t>
            </a:r>
            <a:r>
              <a:rPr lang="en-US" dirty="0" err="1"/>
              <a:t>zj</a:t>
            </a:r>
            <a:r>
              <a:rPr lang="en-US" dirty="0"/>
              <a:t> for categorical variables are just 0-1 indicators for each value of the categorical variable)</a:t>
            </a:r>
          </a:p>
        </p:txBody>
      </p:sp>
      <p:sp>
        <p:nvSpPr>
          <p:cNvPr id="4" name="Slide Number Placeholder 3"/>
          <p:cNvSpPr>
            <a:spLocks noGrp="1"/>
          </p:cNvSpPr>
          <p:nvPr>
            <p:ph type="sldNum" sz="quarter" idx="10"/>
          </p:nvPr>
        </p:nvSpPr>
        <p:spPr/>
        <p:txBody>
          <a:bodyPr/>
          <a:lstStyle/>
          <a:p>
            <a:fld id="{FAC3F9A7-C94F-4301-B175-496FE15EB8F2}" type="slidenum">
              <a:rPr lang="en-US" smtClean="0"/>
              <a:t>15</a:t>
            </a:fld>
            <a:endParaRPr lang="en-US"/>
          </a:p>
        </p:txBody>
      </p:sp>
    </p:spTree>
    <p:extLst>
      <p:ext uri="{BB962C8B-B14F-4D97-AF65-F5344CB8AC3E}">
        <p14:creationId xmlns:p14="http://schemas.microsoft.com/office/powerpoint/2010/main" val="22305966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each edge type and point out norms used</a:t>
            </a:r>
          </a:p>
        </p:txBody>
      </p:sp>
      <p:sp>
        <p:nvSpPr>
          <p:cNvPr id="4" name="Slide Number Placeholder 3"/>
          <p:cNvSpPr>
            <a:spLocks noGrp="1"/>
          </p:cNvSpPr>
          <p:nvPr>
            <p:ph type="sldNum" sz="quarter" idx="10"/>
          </p:nvPr>
        </p:nvSpPr>
        <p:spPr/>
        <p:txBody>
          <a:bodyPr/>
          <a:lstStyle/>
          <a:p>
            <a:fld id="{FAC3F9A7-C94F-4301-B175-496FE15EB8F2}" type="slidenum">
              <a:rPr lang="en-US" smtClean="0"/>
              <a:t>16</a:t>
            </a:fld>
            <a:endParaRPr lang="en-US"/>
          </a:p>
        </p:txBody>
      </p:sp>
    </p:spTree>
    <p:extLst>
      <p:ext uri="{BB962C8B-B14F-4D97-AF65-F5344CB8AC3E}">
        <p14:creationId xmlns:p14="http://schemas.microsoft.com/office/powerpoint/2010/main" val="2818553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33C09-ABA9-4029-ADDC-CAA0A3103B9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971996E-2DA1-4595-83CC-DC1895196C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0C8C247-077A-49D6-8EFC-7C0083CAE9E1}"/>
              </a:ext>
            </a:extLst>
          </p:cNvPr>
          <p:cNvSpPr>
            <a:spLocks noGrp="1"/>
          </p:cNvSpPr>
          <p:nvPr>
            <p:ph type="dt" sz="half" idx="10"/>
          </p:nvPr>
        </p:nvSpPr>
        <p:spPr/>
        <p:txBody>
          <a:bodyPr/>
          <a:lstStyle/>
          <a:p>
            <a:fld id="{E257DE25-B597-49C3-AAD8-FBE0DBFA1550}" type="datetimeFigureOut">
              <a:rPr lang="en-US" smtClean="0"/>
              <a:t>8/14/2017</a:t>
            </a:fld>
            <a:endParaRPr lang="en-US"/>
          </a:p>
        </p:txBody>
      </p:sp>
      <p:sp>
        <p:nvSpPr>
          <p:cNvPr id="5" name="Footer Placeholder 4">
            <a:extLst>
              <a:ext uri="{FF2B5EF4-FFF2-40B4-BE49-F238E27FC236}">
                <a16:creationId xmlns:a16="http://schemas.microsoft.com/office/drawing/2014/main" id="{83D9ECB3-966A-4767-8B10-822108DD61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F4BD2E-219F-4BA7-9846-8324EA876BB9}"/>
              </a:ext>
            </a:extLst>
          </p:cNvPr>
          <p:cNvSpPr>
            <a:spLocks noGrp="1"/>
          </p:cNvSpPr>
          <p:nvPr>
            <p:ph type="sldNum" sz="quarter" idx="12"/>
          </p:nvPr>
        </p:nvSpPr>
        <p:spPr/>
        <p:txBody>
          <a:bodyPr/>
          <a:lstStyle/>
          <a:p>
            <a:fld id="{5B3F1B12-5556-4DC5-B633-EF5CD03E83D8}" type="slidenum">
              <a:rPr lang="en-US" smtClean="0"/>
              <a:t>‹#›</a:t>
            </a:fld>
            <a:endParaRPr lang="en-US"/>
          </a:p>
        </p:txBody>
      </p:sp>
    </p:spTree>
    <p:extLst>
      <p:ext uri="{BB962C8B-B14F-4D97-AF65-F5344CB8AC3E}">
        <p14:creationId xmlns:p14="http://schemas.microsoft.com/office/powerpoint/2010/main" val="12463668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035FA-B5BB-4553-876E-50856903712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6F032E8-4CD0-4B6E-B12E-2972F778143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2761B1-7737-4908-BD7C-69E2A7497F99}"/>
              </a:ext>
            </a:extLst>
          </p:cNvPr>
          <p:cNvSpPr>
            <a:spLocks noGrp="1"/>
          </p:cNvSpPr>
          <p:nvPr>
            <p:ph type="dt" sz="half" idx="10"/>
          </p:nvPr>
        </p:nvSpPr>
        <p:spPr/>
        <p:txBody>
          <a:bodyPr/>
          <a:lstStyle/>
          <a:p>
            <a:fld id="{E257DE25-B597-49C3-AAD8-FBE0DBFA1550}" type="datetimeFigureOut">
              <a:rPr lang="en-US" smtClean="0"/>
              <a:t>8/14/2017</a:t>
            </a:fld>
            <a:endParaRPr lang="en-US"/>
          </a:p>
        </p:txBody>
      </p:sp>
      <p:sp>
        <p:nvSpPr>
          <p:cNvPr id="5" name="Footer Placeholder 4">
            <a:extLst>
              <a:ext uri="{FF2B5EF4-FFF2-40B4-BE49-F238E27FC236}">
                <a16:creationId xmlns:a16="http://schemas.microsoft.com/office/drawing/2014/main" id="{2FB6D048-5BDA-4217-BD67-7D1FAE606F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EE9D74-5AB7-4DF9-B6EA-590CAFDB0500}"/>
              </a:ext>
            </a:extLst>
          </p:cNvPr>
          <p:cNvSpPr>
            <a:spLocks noGrp="1"/>
          </p:cNvSpPr>
          <p:nvPr>
            <p:ph type="sldNum" sz="quarter" idx="12"/>
          </p:nvPr>
        </p:nvSpPr>
        <p:spPr/>
        <p:txBody>
          <a:bodyPr/>
          <a:lstStyle/>
          <a:p>
            <a:fld id="{5B3F1B12-5556-4DC5-B633-EF5CD03E83D8}" type="slidenum">
              <a:rPr lang="en-US" smtClean="0"/>
              <a:t>‹#›</a:t>
            </a:fld>
            <a:endParaRPr lang="en-US"/>
          </a:p>
        </p:txBody>
      </p:sp>
    </p:spTree>
    <p:extLst>
      <p:ext uri="{BB962C8B-B14F-4D97-AF65-F5344CB8AC3E}">
        <p14:creationId xmlns:p14="http://schemas.microsoft.com/office/powerpoint/2010/main" val="1341302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EB33A18-C086-463B-BE2C-A40CE4A0167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9E11BFB-D6FA-49FF-9FF2-733B381E723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1307F4-9E6B-40BB-B4C7-AABA6E586D56}"/>
              </a:ext>
            </a:extLst>
          </p:cNvPr>
          <p:cNvSpPr>
            <a:spLocks noGrp="1"/>
          </p:cNvSpPr>
          <p:nvPr>
            <p:ph type="dt" sz="half" idx="10"/>
          </p:nvPr>
        </p:nvSpPr>
        <p:spPr/>
        <p:txBody>
          <a:bodyPr/>
          <a:lstStyle/>
          <a:p>
            <a:fld id="{E257DE25-B597-49C3-AAD8-FBE0DBFA1550}" type="datetimeFigureOut">
              <a:rPr lang="en-US" smtClean="0"/>
              <a:t>8/14/2017</a:t>
            </a:fld>
            <a:endParaRPr lang="en-US"/>
          </a:p>
        </p:txBody>
      </p:sp>
      <p:sp>
        <p:nvSpPr>
          <p:cNvPr id="5" name="Footer Placeholder 4">
            <a:extLst>
              <a:ext uri="{FF2B5EF4-FFF2-40B4-BE49-F238E27FC236}">
                <a16:creationId xmlns:a16="http://schemas.microsoft.com/office/drawing/2014/main" id="{721F1CF7-3310-4DC6-B3C9-10B28BDF93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DBB589-7E86-4F56-A4BB-5B2330E891F3}"/>
              </a:ext>
            </a:extLst>
          </p:cNvPr>
          <p:cNvSpPr>
            <a:spLocks noGrp="1"/>
          </p:cNvSpPr>
          <p:nvPr>
            <p:ph type="sldNum" sz="quarter" idx="12"/>
          </p:nvPr>
        </p:nvSpPr>
        <p:spPr/>
        <p:txBody>
          <a:bodyPr/>
          <a:lstStyle/>
          <a:p>
            <a:fld id="{5B3F1B12-5556-4DC5-B633-EF5CD03E83D8}" type="slidenum">
              <a:rPr lang="en-US" smtClean="0"/>
              <a:t>‹#›</a:t>
            </a:fld>
            <a:endParaRPr lang="en-US"/>
          </a:p>
        </p:txBody>
      </p:sp>
    </p:spTree>
    <p:extLst>
      <p:ext uri="{BB962C8B-B14F-4D97-AF65-F5344CB8AC3E}">
        <p14:creationId xmlns:p14="http://schemas.microsoft.com/office/powerpoint/2010/main" val="1430289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AAF11-8BBA-4DEC-BDA6-48772C5C37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AC4FE5A-F1CD-4700-AB48-E6DAB0893A9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1D0414-A512-4218-B044-270257FC7933}"/>
              </a:ext>
            </a:extLst>
          </p:cNvPr>
          <p:cNvSpPr>
            <a:spLocks noGrp="1"/>
          </p:cNvSpPr>
          <p:nvPr>
            <p:ph type="dt" sz="half" idx="10"/>
          </p:nvPr>
        </p:nvSpPr>
        <p:spPr/>
        <p:txBody>
          <a:bodyPr/>
          <a:lstStyle/>
          <a:p>
            <a:fld id="{E257DE25-B597-49C3-AAD8-FBE0DBFA1550}" type="datetimeFigureOut">
              <a:rPr lang="en-US" smtClean="0"/>
              <a:t>8/14/2017</a:t>
            </a:fld>
            <a:endParaRPr lang="en-US"/>
          </a:p>
        </p:txBody>
      </p:sp>
      <p:sp>
        <p:nvSpPr>
          <p:cNvPr id="5" name="Footer Placeholder 4">
            <a:extLst>
              <a:ext uri="{FF2B5EF4-FFF2-40B4-BE49-F238E27FC236}">
                <a16:creationId xmlns:a16="http://schemas.microsoft.com/office/drawing/2014/main" id="{9DDAC67E-9635-4F22-A843-0B14A6BDFF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A7F850-4A18-4C9C-AF91-9F218278559E}"/>
              </a:ext>
            </a:extLst>
          </p:cNvPr>
          <p:cNvSpPr>
            <a:spLocks noGrp="1"/>
          </p:cNvSpPr>
          <p:nvPr>
            <p:ph type="sldNum" sz="quarter" idx="12"/>
          </p:nvPr>
        </p:nvSpPr>
        <p:spPr/>
        <p:txBody>
          <a:bodyPr/>
          <a:lstStyle/>
          <a:p>
            <a:fld id="{5B3F1B12-5556-4DC5-B633-EF5CD03E83D8}" type="slidenum">
              <a:rPr lang="en-US" smtClean="0"/>
              <a:t>‹#›</a:t>
            </a:fld>
            <a:endParaRPr lang="en-US"/>
          </a:p>
        </p:txBody>
      </p:sp>
    </p:spTree>
    <p:extLst>
      <p:ext uri="{BB962C8B-B14F-4D97-AF65-F5344CB8AC3E}">
        <p14:creationId xmlns:p14="http://schemas.microsoft.com/office/powerpoint/2010/main" val="3394064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73500-3E0A-4106-8EFA-B25A74A3413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E57BE9A-6E36-4168-8511-E6C807508C7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C8A4A28-BAF7-4949-A3D6-0FF65E3E56C5}"/>
              </a:ext>
            </a:extLst>
          </p:cNvPr>
          <p:cNvSpPr>
            <a:spLocks noGrp="1"/>
          </p:cNvSpPr>
          <p:nvPr>
            <p:ph type="dt" sz="half" idx="10"/>
          </p:nvPr>
        </p:nvSpPr>
        <p:spPr/>
        <p:txBody>
          <a:bodyPr/>
          <a:lstStyle/>
          <a:p>
            <a:fld id="{E257DE25-B597-49C3-AAD8-FBE0DBFA1550}" type="datetimeFigureOut">
              <a:rPr lang="en-US" smtClean="0"/>
              <a:t>8/14/2017</a:t>
            </a:fld>
            <a:endParaRPr lang="en-US"/>
          </a:p>
        </p:txBody>
      </p:sp>
      <p:sp>
        <p:nvSpPr>
          <p:cNvPr id="5" name="Footer Placeholder 4">
            <a:extLst>
              <a:ext uri="{FF2B5EF4-FFF2-40B4-BE49-F238E27FC236}">
                <a16:creationId xmlns:a16="http://schemas.microsoft.com/office/drawing/2014/main" id="{A4604B7B-A33D-4A7B-A19E-D59B24D5E6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30C8A4-851D-4EC4-B8C6-AAD25844B33C}"/>
              </a:ext>
            </a:extLst>
          </p:cNvPr>
          <p:cNvSpPr>
            <a:spLocks noGrp="1"/>
          </p:cNvSpPr>
          <p:nvPr>
            <p:ph type="sldNum" sz="quarter" idx="12"/>
          </p:nvPr>
        </p:nvSpPr>
        <p:spPr/>
        <p:txBody>
          <a:bodyPr/>
          <a:lstStyle/>
          <a:p>
            <a:fld id="{5B3F1B12-5556-4DC5-B633-EF5CD03E83D8}" type="slidenum">
              <a:rPr lang="en-US" smtClean="0"/>
              <a:t>‹#›</a:t>
            </a:fld>
            <a:endParaRPr lang="en-US"/>
          </a:p>
        </p:txBody>
      </p:sp>
    </p:spTree>
    <p:extLst>
      <p:ext uri="{BB962C8B-B14F-4D97-AF65-F5344CB8AC3E}">
        <p14:creationId xmlns:p14="http://schemas.microsoft.com/office/powerpoint/2010/main" val="3343216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E328D-A985-4031-8732-A6AE27C8FE9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EDA8D40-19DB-4D8D-9FAE-DC7E9650B75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E31831C-A7B6-40F6-8207-BDAB9DFBBAB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8C1E76-14DB-4A21-BA96-EE32B364506A}"/>
              </a:ext>
            </a:extLst>
          </p:cNvPr>
          <p:cNvSpPr>
            <a:spLocks noGrp="1"/>
          </p:cNvSpPr>
          <p:nvPr>
            <p:ph type="dt" sz="half" idx="10"/>
          </p:nvPr>
        </p:nvSpPr>
        <p:spPr/>
        <p:txBody>
          <a:bodyPr/>
          <a:lstStyle/>
          <a:p>
            <a:fld id="{E257DE25-B597-49C3-AAD8-FBE0DBFA1550}" type="datetimeFigureOut">
              <a:rPr lang="en-US" smtClean="0"/>
              <a:t>8/14/2017</a:t>
            </a:fld>
            <a:endParaRPr lang="en-US"/>
          </a:p>
        </p:txBody>
      </p:sp>
      <p:sp>
        <p:nvSpPr>
          <p:cNvPr id="6" name="Footer Placeholder 5">
            <a:extLst>
              <a:ext uri="{FF2B5EF4-FFF2-40B4-BE49-F238E27FC236}">
                <a16:creationId xmlns:a16="http://schemas.microsoft.com/office/drawing/2014/main" id="{95778E45-685E-4F49-B46A-9377DBFD22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9E8084C-BF09-4B3D-BE78-7B994F2C6553}"/>
              </a:ext>
            </a:extLst>
          </p:cNvPr>
          <p:cNvSpPr>
            <a:spLocks noGrp="1"/>
          </p:cNvSpPr>
          <p:nvPr>
            <p:ph type="sldNum" sz="quarter" idx="12"/>
          </p:nvPr>
        </p:nvSpPr>
        <p:spPr/>
        <p:txBody>
          <a:bodyPr/>
          <a:lstStyle/>
          <a:p>
            <a:fld id="{5B3F1B12-5556-4DC5-B633-EF5CD03E83D8}" type="slidenum">
              <a:rPr lang="en-US" smtClean="0"/>
              <a:t>‹#›</a:t>
            </a:fld>
            <a:endParaRPr lang="en-US"/>
          </a:p>
        </p:txBody>
      </p:sp>
    </p:spTree>
    <p:extLst>
      <p:ext uri="{BB962C8B-B14F-4D97-AF65-F5344CB8AC3E}">
        <p14:creationId xmlns:p14="http://schemas.microsoft.com/office/powerpoint/2010/main" val="1803826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36125-F339-4F94-9479-9E56315CC95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1A175C1-F840-4BE4-AC20-1A715926A10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72FC6F7-A89C-4A57-BE5D-151E8FF2477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44C0A60-2568-4479-BFD8-B864AEDD17C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B67A697-D639-497E-91DF-8880E450C37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8F9367E-CC1C-4E06-863F-6F3DDA7B5377}"/>
              </a:ext>
            </a:extLst>
          </p:cNvPr>
          <p:cNvSpPr>
            <a:spLocks noGrp="1"/>
          </p:cNvSpPr>
          <p:nvPr>
            <p:ph type="dt" sz="half" idx="10"/>
          </p:nvPr>
        </p:nvSpPr>
        <p:spPr/>
        <p:txBody>
          <a:bodyPr/>
          <a:lstStyle/>
          <a:p>
            <a:fld id="{E257DE25-B597-49C3-AAD8-FBE0DBFA1550}" type="datetimeFigureOut">
              <a:rPr lang="en-US" smtClean="0"/>
              <a:t>8/14/2017</a:t>
            </a:fld>
            <a:endParaRPr lang="en-US"/>
          </a:p>
        </p:txBody>
      </p:sp>
      <p:sp>
        <p:nvSpPr>
          <p:cNvPr id="8" name="Footer Placeholder 7">
            <a:extLst>
              <a:ext uri="{FF2B5EF4-FFF2-40B4-BE49-F238E27FC236}">
                <a16:creationId xmlns:a16="http://schemas.microsoft.com/office/drawing/2014/main" id="{746D6FA6-44AE-43F2-8612-0BB20AAF788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3272A5B-CD05-4A32-81BE-1CC1D897B975}"/>
              </a:ext>
            </a:extLst>
          </p:cNvPr>
          <p:cNvSpPr>
            <a:spLocks noGrp="1"/>
          </p:cNvSpPr>
          <p:nvPr>
            <p:ph type="sldNum" sz="quarter" idx="12"/>
          </p:nvPr>
        </p:nvSpPr>
        <p:spPr/>
        <p:txBody>
          <a:bodyPr/>
          <a:lstStyle/>
          <a:p>
            <a:fld id="{5B3F1B12-5556-4DC5-B633-EF5CD03E83D8}" type="slidenum">
              <a:rPr lang="en-US" smtClean="0"/>
              <a:t>‹#›</a:t>
            </a:fld>
            <a:endParaRPr lang="en-US"/>
          </a:p>
        </p:txBody>
      </p:sp>
    </p:spTree>
    <p:extLst>
      <p:ext uri="{BB962C8B-B14F-4D97-AF65-F5344CB8AC3E}">
        <p14:creationId xmlns:p14="http://schemas.microsoft.com/office/powerpoint/2010/main" val="440843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FACA7-607A-4290-B003-D6BBA646B70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8147D09-8167-4076-A67E-9ED0B1155E2C}"/>
              </a:ext>
            </a:extLst>
          </p:cNvPr>
          <p:cNvSpPr>
            <a:spLocks noGrp="1"/>
          </p:cNvSpPr>
          <p:nvPr>
            <p:ph type="dt" sz="half" idx="10"/>
          </p:nvPr>
        </p:nvSpPr>
        <p:spPr/>
        <p:txBody>
          <a:bodyPr/>
          <a:lstStyle/>
          <a:p>
            <a:fld id="{E257DE25-B597-49C3-AAD8-FBE0DBFA1550}" type="datetimeFigureOut">
              <a:rPr lang="en-US" smtClean="0"/>
              <a:t>8/14/2017</a:t>
            </a:fld>
            <a:endParaRPr lang="en-US"/>
          </a:p>
        </p:txBody>
      </p:sp>
      <p:sp>
        <p:nvSpPr>
          <p:cNvPr id="4" name="Footer Placeholder 3">
            <a:extLst>
              <a:ext uri="{FF2B5EF4-FFF2-40B4-BE49-F238E27FC236}">
                <a16:creationId xmlns:a16="http://schemas.microsoft.com/office/drawing/2014/main" id="{EFFBD31C-1F48-422B-B522-73E84107F8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7DE9216-BE42-44E2-9D50-32772C5C542E}"/>
              </a:ext>
            </a:extLst>
          </p:cNvPr>
          <p:cNvSpPr>
            <a:spLocks noGrp="1"/>
          </p:cNvSpPr>
          <p:nvPr>
            <p:ph type="sldNum" sz="quarter" idx="12"/>
          </p:nvPr>
        </p:nvSpPr>
        <p:spPr/>
        <p:txBody>
          <a:bodyPr/>
          <a:lstStyle/>
          <a:p>
            <a:fld id="{5B3F1B12-5556-4DC5-B633-EF5CD03E83D8}" type="slidenum">
              <a:rPr lang="en-US" smtClean="0"/>
              <a:t>‹#›</a:t>
            </a:fld>
            <a:endParaRPr lang="en-US"/>
          </a:p>
        </p:txBody>
      </p:sp>
    </p:spTree>
    <p:extLst>
      <p:ext uri="{BB962C8B-B14F-4D97-AF65-F5344CB8AC3E}">
        <p14:creationId xmlns:p14="http://schemas.microsoft.com/office/powerpoint/2010/main" val="34799126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05684-40C5-4522-B163-E46326AF2D25}"/>
              </a:ext>
            </a:extLst>
          </p:cNvPr>
          <p:cNvSpPr>
            <a:spLocks noGrp="1"/>
          </p:cNvSpPr>
          <p:nvPr>
            <p:ph type="dt" sz="half" idx="10"/>
          </p:nvPr>
        </p:nvSpPr>
        <p:spPr/>
        <p:txBody>
          <a:bodyPr/>
          <a:lstStyle/>
          <a:p>
            <a:fld id="{E257DE25-B597-49C3-AAD8-FBE0DBFA1550}" type="datetimeFigureOut">
              <a:rPr lang="en-US" smtClean="0"/>
              <a:t>8/14/2017</a:t>
            </a:fld>
            <a:endParaRPr lang="en-US"/>
          </a:p>
        </p:txBody>
      </p:sp>
      <p:sp>
        <p:nvSpPr>
          <p:cNvPr id="3" name="Footer Placeholder 2">
            <a:extLst>
              <a:ext uri="{FF2B5EF4-FFF2-40B4-BE49-F238E27FC236}">
                <a16:creationId xmlns:a16="http://schemas.microsoft.com/office/drawing/2014/main" id="{E2D794E3-3FDA-4ED9-A043-20A94FE32F9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ABA7F4F-9DF5-4E23-A246-CE4B2402C233}"/>
              </a:ext>
            </a:extLst>
          </p:cNvPr>
          <p:cNvSpPr>
            <a:spLocks noGrp="1"/>
          </p:cNvSpPr>
          <p:nvPr>
            <p:ph type="sldNum" sz="quarter" idx="12"/>
          </p:nvPr>
        </p:nvSpPr>
        <p:spPr/>
        <p:txBody>
          <a:bodyPr/>
          <a:lstStyle/>
          <a:p>
            <a:fld id="{5B3F1B12-5556-4DC5-B633-EF5CD03E83D8}" type="slidenum">
              <a:rPr lang="en-US" smtClean="0"/>
              <a:t>‹#›</a:t>
            </a:fld>
            <a:endParaRPr lang="en-US"/>
          </a:p>
        </p:txBody>
      </p:sp>
    </p:spTree>
    <p:extLst>
      <p:ext uri="{BB962C8B-B14F-4D97-AF65-F5344CB8AC3E}">
        <p14:creationId xmlns:p14="http://schemas.microsoft.com/office/powerpoint/2010/main" val="6327403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310DA-8C2E-46B6-BB58-43C6990A27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CDB0C7E-C875-443F-B011-BA84B900F51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3D39D20-2A36-4081-BBF2-A27F0A931C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65C3D4B-0010-4794-B142-2F5C53E5B090}"/>
              </a:ext>
            </a:extLst>
          </p:cNvPr>
          <p:cNvSpPr>
            <a:spLocks noGrp="1"/>
          </p:cNvSpPr>
          <p:nvPr>
            <p:ph type="dt" sz="half" idx="10"/>
          </p:nvPr>
        </p:nvSpPr>
        <p:spPr/>
        <p:txBody>
          <a:bodyPr/>
          <a:lstStyle/>
          <a:p>
            <a:fld id="{E257DE25-B597-49C3-AAD8-FBE0DBFA1550}" type="datetimeFigureOut">
              <a:rPr lang="en-US" smtClean="0"/>
              <a:t>8/14/2017</a:t>
            </a:fld>
            <a:endParaRPr lang="en-US"/>
          </a:p>
        </p:txBody>
      </p:sp>
      <p:sp>
        <p:nvSpPr>
          <p:cNvPr id="6" name="Footer Placeholder 5">
            <a:extLst>
              <a:ext uri="{FF2B5EF4-FFF2-40B4-BE49-F238E27FC236}">
                <a16:creationId xmlns:a16="http://schemas.microsoft.com/office/drawing/2014/main" id="{A1CF849E-4DF2-4A19-9FCA-4B3B1B5907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5693A2-CBF3-4A3A-A2B7-2EC96C2D2814}"/>
              </a:ext>
            </a:extLst>
          </p:cNvPr>
          <p:cNvSpPr>
            <a:spLocks noGrp="1"/>
          </p:cNvSpPr>
          <p:nvPr>
            <p:ph type="sldNum" sz="quarter" idx="12"/>
          </p:nvPr>
        </p:nvSpPr>
        <p:spPr/>
        <p:txBody>
          <a:bodyPr/>
          <a:lstStyle/>
          <a:p>
            <a:fld id="{5B3F1B12-5556-4DC5-B633-EF5CD03E83D8}" type="slidenum">
              <a:rPr lang="en-US" smtClean="0"/>
              <a:t>‹#›</a:t>
            </a:fld>
            <a:endParaRPr lang="en-US"/>
          </a:p>
        </p:txBody>
      </p:sp>
    </p:spTree>
    <p:extLst>
      <p:ext uri="{BB962C8B-B14F-4D97-AF65-F5344CB8AC3E}">
        <p14:creationId xmlns:p14="http://schemas.microsoft.com/office/powerpoint/2010/main" val="1349200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EB46A-E4C9-4C62-A45D-ACBBEF351F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C9D73A9-04BE-4A1D-BB86-01E9C83D01E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8CEDFD5-0C58-4D1C-A301-D4ECC618A8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C23D6AD-ED27-4F71-AB20-7DFD2DD85EFC}"/>
              </a:ext>
            </a:extLst>
          </p:cNvPr>
          <p:cNvSpPr>
            <a:spLocks noGrp="1"/>
          </p:cNvSpPr>
          <p:nvPr>
            <p:ph type="dt" sz="half" idx="10"/>
          </p:nvPr>
        </p:nvSpPr>
        <p:spPr/>
        <p:txBody>
          <a:bodyPr/>
          <a:lstStyle/>
          <a:p>
            <a:fld id="{E257DE25-B597-49C3-AAD8-FBE0DBFA1550}" type="datetimeFigureOut">
              <a:rPr lang="en-US" smtClean="0"/>
              <a:t>8/14/2017</a:t>
            </a:fld>
            <a:endParaRPr lang="en-US"/>
          </a:p>
        </p:txBody>
      </p:sp>
      <p:sp>
        <p:nvSpPr>
          <p:cNvPr id="6" name="Footer Placeholder 5">
            <a:extLst>
              <a:ext uri="{FF2B5EF4-FFF2-40B4-BE49-F238E27FC236}">
                <a16:creationId xmlns:a16="http://schemas.microsoft.com/office/drawing/2014/main" id="{D8F7B7B8-F682-4E8E-8327-DFC420EC4D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EE0892-7AC4-4EF7-B3B4-CC9C2A5ADD26}"/>
              </a:ext>
            </a:extLst>
          </p:cNvPr>
          <p:cNvSpPr>
            <a:spLocks noGrp="1"/>
          </p:cNvSpPr>
          <p:nvPr>
            <p:ph type="sldNum" sz="quarter" idx="12"/>
          </p:nvPr>
        </p:nvSpPr>
        <p:spPr/>
        <p:txBody>
          <a:bodyPr/>
          <a:lstStyle/>
          <a:p>
            <a:fld id="{5B3F1B12-5556-4DC5-B633-EF5CD03E83D8}" type="slidenum">
              <a:rPr lang="en-US" smtClean="0"/>
              <a:t>‹#›</a:t>
            </a:fld>
            <a:endParaRPr lang="en-US"/>
          </a:p>
        </p:txBody>
      </p:sp>
    </p:spTree>
    <p:extLst>
      <p:ext uri="{BB962C8B-B14F-4D97-AF65-F5344CB8AC3E}">
        <p14:creationId xmlns:p14="http://schemas.microsoft.com/office/powerpoint/2010/main" val="28686902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E06ED95-9261-4703-B1D5-1BA9B33AF1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50AD71B-B172-447A-A09A-AF46F1D5C9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68071F-A229-4E5E-A878-B0A965372C0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57DE25-B597-49C3-AAD8-FBE0DBFA1550}" type="datetimeFigureOut">
              <a:rPr lang="en-US" smtClean="0"/>
              <a:t>8/14/2017</a:t>
            </a:fld>
            <a:endParaRPr lang="en-US"/>
          </a:p>
        </p:txBody>
      </p:sp>
      <p:sp>
        <p:nvSpPr>
          <p:cNvPr id="5" name="Footer Placeholder 4">
            <a:extLst>
              <a:ext uri="{FF2B5EF4-FFF2-40B4-BE49-F238E27FC236}">
                <a16:creationId xmlns:a16="http://schemas.microsoft.com/office/drawing/2014/main" id="{2742FE8F-9261-4122-8F80-932FAF868EB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4D5311A-9E47-4A14-B665-9B2E10471F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3F1B12-5556-4DC5-B633-EF5CD03E83D8}" type="slidenum">
              <a:rPr lang="en-US" smtClean="0"/>
              <a:t>‹#›</a:t>
            </a:fld>
            <a:endParaRPr lang="en-US"/>
          </a:p>
        </p:txBody>
      </p:sp>
    </p:spTree>
    <p:extLst>
      <p:ext uri="{BB962C8B-B14F-4D97-AF65-F5344CB8AC3E}">
        <p14:creationId xmlns:p14="http://schemas.microsoft.com/office/powerpoint/2010/main" val="5500889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DFB15-927A-45BC-8F44-E78FAE75840C}"/>
              </a:ext>
            </a:extLst>
          </p:cNvPr>
          <p:cNvSpPr>
            <a:spLocks noGrp="1"/>
          </p:cNvSpPr>
          <p:nvPr>
            <p:ph type="ctrTitle"/>
          </p:nvPr>
        </p:nvSpPr>
        <p:spPr>
          <a:xfrm>
            <a:off x="933855" y="1122363"/>
            <a:ext cx="10369685" cy="2387600"/>
          </a:xfrm>
        </p:spPr>
        <p:txBody>
          <a:bodyPr>
            <a:normAutofit fontScale="90000"/>
          </a:bodyPr>
          <a:lstStyle/>
          <a:p>
            <a:r>
              <a:rPr lang="en-US" dirty="0"/>
              <a:t>Comparison of Strategies for Scalable Causal Discovery of Latent Variable Models from Mixed Data</a:t>
            </a:r>
          </a:p>
        </p:txBody>
      </p:sp>
      <p:sp>
        <p:nvSpPr>
          <p:cNvPr id="3" name="Subtitle 2">
            <a:extLst>
              <a:ext uri="{FF2B5EF4-FFF2-40B4-BE49-F238E27FC236}">
                <a16:creationId xmlns:a16="http://schemas.microsoft.com/office/drawing/2014/main" id="{70E7D0DD-6D04-48C6-9086-A1704C0EAFE3}"/>
              </a:ext>
            </a:extLst>
          </p:cNvPr>
          <p:cNvSpPr>
            <a:spLocks noGrp="1"/>
          </p:cNvSpPr>
          <p:nvPr>
            <p:ph type="subTitle" idx="1"/>
          </p:nvPr>
        </p:nvSpPr>
        <p:spPr>
          <a:xfrm>
            <a:off x="1337731" y="3602038"/>
            <a:ext cx="9431867" cy="1655762"/>
          </a:xfrm>
        </p:spPr>
        <p:txBody>
          <a:bodyPr/>
          <a:lstStyle/>
          <a:p>
            <a:r>
              <a:rPr lang="en-US" b="1" dirty="0"/>
              <a:t>Vineet Raghu</a:t>
            </a:r>
            <a:r>
              <a:rPr lang="en-US" dirty="0"/>
              <a:t>, Joseph D. Ramsey, Alison Morris, Dimitrios V. Manatakis, Peter Spirtes, Panos K. Chrysanthis, Clark Glymour, and Panayiotis V. Benos</a:t>
            </a:r>
          </a:p>
        </p:txBody>
      </p:sp>
      <p:pic>
        <p:nvPicPr>
          <p:cNvPr id="4" name="Picture 3">
            <a:extLst>
              <a:ext uri="{FF2B5EF4-FFF2-40B4-BE49-F238E27FC236}">
                <a16:creationId xmlns:a16="http://schemas.microsoft.com/office/drawing/2014/main" id="{0DCD7B83-734D-4632-8F2F-7EFC03814B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223" y="5349875"/>
            <a:ext cx="3869264" cy="1160779"/>
          </a:xfrm>
          <a:prstGeom prst="rect">
            <a:avLst/>
          </a:prstGeom>
        </p:spPr>
      </p:pic>
      <p:pic>
        <p:nvPicPr>
          <p:cNvPr id="1026" name="Picture 2" descr="https://upload.wikimedia.org/wikipedia/en/thumb/f/fb/University_of_Pittsburgh_seal.svg/1200px-University_of_Pittsburgh_seal.svg.png">
            <a:extLst>
              <a:ext uri="{FF2B5EF4-FFF2-40B4-BE49-F238E27FC236}">
                <a16:creationId xmlns:a16="http://schemas.microsoft.com/office/drawing/2014/main" id="{3AB0E1BE-4F18-4B2A-AFFF-FB789E6F8B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23887" y="5176202"/>
            <a:ext cx="1488225" cy="15081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25507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9F33E2-DD01-47CA-9128-D6E4353D4257}"/>
              </a:ext>
            </a:extLst>
          </p:cNvPr>
          <p:cNvSpPr>
            <a:spLocks noGrp="1"/>
          </p:cNvSpPr>
          <p:nvPr>
            <p:ph type="title"/>
          </p:nvPr>
        </p:nvSpPr>
        <p:spPr/>
        <p:txBody>
          <a:bodyPr/>
          <a:lstStyle/>
          <a:p>
            <a:r>
              <a:rPr lang="en-US" dirty="0"/>
              <a:t>Constraining the Adjacency Search</a:t>
            </a:r>
          </a:p>
        </p:txBody>
      </p:sp>
      <p:sp>
        <p:nvSpPr>
          <p:cNvPr id="3" name="Content Placeholder 2">
            <a:extLst>
              <a:ext uri="{FF2B5EF4-FFF2-40B4-BE49-F238E27FC236}">
                <a16:creationId xmlns:a16="http://schemas.microsoft.com/office/drawing/2014/main" id="{070EEAC0-D636-49B0-9AB1-FABCCCF5517C}"/>
              </a:ext>
            </a:extLst>
          </p:cNvPr>
          <p:cNvSpPr>
            <a:spLocks noGrp="1"/>
          </p:cNvSpPr>
          <p:nvPr>
            <p:ph idx="1"/>
          </p:nvPr>
        </p:nvSpPr>
        <p:spPr/>
        <p:txBody>
          <a:bodyPr/>
          <a:lstStyle/>
          <a:p>
            <a:r>
              <a:rPr lang="en-US" dirty="0"/>
              <a:t>Use undirected graph learning method to quickly eliminate unlikely adjacencies</a:t>
            </a:r>
          </a:p>
          <a:p>
            <a:r>
              <a:rPr lang="en-US" dirty="0"/>
              <a:t>Prevents necessity of full adjacency search</a:t>
            </a:r>
          </a:p>
          <a:p>
            <a:r>
              <a:rPr lang="en-US" dirty="0"/>
              <a:t>Retains asymptotic correctness </a:t>
            </a:r>
            <a:r>
              <a:rPr lang="en-US" dirty="0" err="1"/>
              <a:t>iff</a:t>
            </a:r>
            <a:r>
              <a:rPr lang="en-US" dirty="0"/>
              <a:t> learned undirected graph is a superset of the true adjacencies</a:t>
            </a:r>
          </a:p>
        </p:txBody>
      </p:sp>
    </p:spTree>
    <p:extLst>
      <p:ext uri="{BB962C8B-B14F-4D97-AF65-F5344CB8AC3E}">
        <p14:creationId xmlns:p14="http://schemas.microsoft.com/office/powerpoint/2010/main" val="5389470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2F909-25CD-4AD9-A1D3-B65BE882509A}"/>
              </a:ext>
            </a:extLst>
          </p:cNvPr>
          <p:cNvSpPr>
            <a:spLocks noGrp="1"/>
          </p:cNvSpPr>
          <p:nvPr>
            <p:ph type="title"/>
          </p:nvPr>
        </p:nvSpPr>
        <p:spPr/>
        <p:txBody>
          <a:bodyPr/>
          <a:lstStyle/>
          <a:p>
            <a:r>
              <a:rPr lang="en-US" dirty="0"/>
              <a:t>Mixed Graphical Models (MGM)</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7FED638-2B82-41E3-8DF3-65621CCFF96C}"/>
                  </a:ext>
                </a:extLst>
              </p:cNvPr>
              <p:cNvSpPr>
                <a:spLocks noGrp="1"/>
              </p:cNvSpPr>
              <p:nvPr>
                <p:ph idx="1"/>
              </p:nvPr>
            </p:nvSpPr>
            <p:spPr>
              <a:xfrm>
                <a:off x="207034" y="1825625"/>
                <a:ext cx="11818190" cy="4351338"/>
              </a:xfrm>
            </p:spPr>
            <p:txBody>
              <a:bodyPr>
                <a:normAutofit/>
              </a:bodyPr>
              <a:lstStyle/>
              <a:p>
                <a:r>
                  <a:rPr lang="en-US" dirty="0"/>
                  <a:t>Pairwise Markov Random Field on mixed variables with the following joint distribution:</a:t>
                </a:r>
                <a:br>
                  <a:rPr lang="en-US" dirty="0"/>
                </a:br>
                <a:br>
                  <a:rPr lang="en-US" dirty="0"/>
                </a:br>
                <a14:m>
                  <m:oMath xmlns:m="http://schemas.openxmlformats.org/officeDocument/2006/math">
                    <m:r>
                      <a:rPr lang="en-US" sz="2400" b="0" i="1" smtClean="0">
                        <a:latin typeface="Cambria Math" panose="02040503050406030204" pitchFamily="18" charset="0"/>
                      </a:rPr>
                      <m:t>𝑝</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𝑥</m:t>
                        </m:r>
                        <m:r>
                          <a:rPr lang="en-US" sz="2400" b="0" i="1" smtClean="0">
                            <a:latin typeface="Cambria Math" panose="02040503050406030204" pitchFamily="18" charset="0"/>
                          </a:rPr>
                          <m:t>,</m:t>
                        </m:r>
                        <m:r>
                          <a:rPr lang="en-US" sz="2400" b="0" i="1" smtClean="0">
                            <a:latin typeface="Cambria Math" panose="02040503050406030204" pitchFamily="18" charset="0"/>
                          </a:rPr>
                          <m:t>𝑦</m:t>
                        </m:r>
                        <m:r>
                          <a:rPr lang="en-US" sz="2400" b="0" i="1" smtClean="0">
                            <a:latin typeface="Cambria Math" panose="02040503050406030204" pitchFamily="18" charset="0"/>
                          </a:rPr>
                          <m:t>;</m:t>
                        </m:r>
                        <m:r>
                          <m:rPr>
                            <m:sty m:val="p"/>
                          </m:rPr>
                          <a:rPr lang="el-GR" sz="2400" b="0" i="1" smtClean="0">
                            <a:latin typeface="Cambria Math" panose="02040503050406030204" pitchFamily="18" charset="0"/>
                          </a:rPr>
                          <m:t>θ</m:t>
                        </m:r>
                      </m:e>
                    </m:d>
                    <m:r>
                      <a:rPr lang="en-US" sz="2400" b="0" i="1" smtClean="0">
                        <a:latin typeface="Cambria Math" panose="02040503050406030204" pitchFamily="18" charset="0"/>
                        <a:ea typeface="Cambria Math" panose="02040503050406030204" pitchFamily="18" charset="0"/>
                      </a:rPr>
                      <m:t>∝</m:t>
                    </m:r>
                    <m:r>
                      <m:rPr>
                        <m:sty m:val="p"/>
                      </m:rPr>
                      <a:rPr lang="en-US" sz="2400" b="0" i="0" smtClean="0">
                        <a:latin typeface="Cambria Math" panose="02040503050406030204" pitchFamily="18" charset="0"/>
                        <a:ea typeface="Cambria Math" panose="02040503050406030204" pitchFamily="18" charset="0"/>
                      </a:rPr>
                      <m:t>exp</m:t>
                    </m:r>
                    <m:r>
                      <a:rPr lang="en-US" sz="2400" b="0" i="1" smtClean="0">
                        <a:latin typeface="Cambria Math" panose="02040503050406030204" pitchFamily="18" charset="0"/>
                        <a:ea typeface="Cambria Math" panose="02040503050406030204" pitchFamily="18" charset="0"/>
                      </a:rPr>
                      <m:t>⁡</m:t>
                    </m:r>
                    <m:d>
                      <m:dPr>
                        <m:ctrlPr>
                          <a:rPr lang="en-US" sz="2400" b="0" i="1" smtClean="0">
                            <a:latin typeface="Cambria Math" panose="02040503050406030204" pitchFamily="18" charset="0"/>
                            <a:ea typeface="Cambria Math" panose="02040503050406030204" pitchFamily="18" charset="0"/>
                          </a:rPr>
                        </m:ctrlPr>
                      </m:dPr>
                      <m:e>
                        <m:nary>
                          <m:naryPr>
                            <m:chr m:val="∑"/>
                            <m:ctrlPr>
                              <a:rPr lang="en-US" sz="2400" b="0" i="1" smtClean="0">
                                <a:latin typeface="Cambria Math" panose="02040503050406030204" pitchFamily="18" charset="0"/>
                                <a:ea typeface="Cambria Math" panose="02040503050406030204" pitchFamily="18" charset="0"/>
                              </a:rPr>
                            </m:ctrlPr>
                          </m:naryPr>
                          <m:sub>
                            <m:r>
                              <m:rPr>
                                <m:brk m:alnAt="23"/>
                              </m:rPr>
                              <a:rPr lang="en-US" sz="2400" b="0" i="1" smtClean="0">
                                <a:latin typeface="Cambria Math" panose="02040503050406030204" pitchFamily="18" charset="0"/>
                                <a:ea typeface="Cambria Math" panose="02040503050406030204" pitchFamily="18" charset="0"/>
                              </a:rPr>
                              <m:t>𝑠</m:t>
                            </m:r>
                            <m:r>
                              <a:rPr lang="en-US" sz="2400" b="0" i="1" smtClean="0">
                                <a:latin typeface="Cambria Math" panose="02040503050406030204" pitchFamily="18" charset="0"/>
                                <a:ea typeface="Cambria Math" panose="02040503050406030204" pitchFamily="18" charset="0"/>
                              </a:rPr>
                              <m:t>=1</m:t>
                            </m:r>
                          </m:sub>
                          <m:sup>
                            <m:r>
                              <a:rPr lang="en-US" sz="2400" b="0" i="1" smtClean="0">
                                <a:latin typeface="Cambria Math" panose="02040503050406030204" pitchFamily="18" charset="0"/>
                                <a:ea typeface="Cambria Math" panose="02040503050406030204" pitchFamily="18" charset="0"/>
                              </a:rPr>
                              <m:t>𝑝</m:t>
                            </m:r>
                          </m:sup>
                          <m:e>
                            <m:nary>
                              <m:naryPr>
                                <m:chr m:val="∑"/>
                                <m:ctrlPr>
                                  <a:rPr lang="en-US" sz="2400" b="0" i="1" smtClean="0">
                                    <a:latin typeface="Cambria Math" panose="02040503050406030204" pitchFamily="18" charset="0"/>
                                    <a:ea typeface="Cambria Math" panose="02040503050406030204" pitchFamily="18" charset="0"/>
                                  </a:rPr>
                                </m:ctrlPr>
                              </m:naryPr>
                              <m:sub>
                                <m:r>
                                  <m:rPr>
                                    <m:brk m:alnAt="23"/>
                                  </m:rPr>
                                  <a:rPr lang="en-US" sz="2400" b="0" i="1" smtClean="0">
                                    <a:latin typeface="Cambria Math" panose="02040503050406030204" pitchFamily="18" charset="0"/>
                                    <a:ea typeface="Cambria Math" panose="02040503050406030204" pitchFamily="18" charset="0"/>
                                  </a:rPr>
                                  <m:t>𝑡</m:t>
                                </m:r>
                                <m:r>
                                  <a:rPr lang="en-US" sz="2400" b="0" i="1" smtClean="0">
                                    <a:latin typeface="Cambria Math" panose="02040503050406030204" pitchFamily="18" charset="0"/>
                                    <a:ea typeface="Cambria Math" panose="02040503050406030204" pitchFamily="18" charset="0"/>
                                  </a:rPr>
                                  <m:t>=1</m:t>
                                </m:r>
                              </m:sub>
                              <m:sup>
                                <m:r>
                                  <a:rPr lang="en-US" sz="2400" b="0" i="1" smtClean="0">
                                    <a:latin typeface="Cambria Math" panose="02040503050406030204" pitchFamily="18" charset="0"/>
                                    <a:ea typeface="Cambria Math" panose="02040503050406030204" pitchFamily="18" charset="0"/>
                                  </a:rPr>
                                  <m:t>𝑝</m:t>
                                </m:r>
                              </m:sup>
                              <m:e>
                                <m:r>
                                  <a:rPr lang="en-US" sz="2400" b="0" i="1" smtClean="0">
                                    <a:latin typeface="Cambria Math" panose="02040503050406030204" pitchFamily="18" charset="0"/>
                                    <a:ea typeface="Cambria Math" panose="02040503050406030204" pitchFamily="18" charset="0"/>
                                  </a:rPr>
                                  <m:t>−</m:t>
                                </m:r>
                                <m:f>
                                  <m:fPr>
                                    <m:ctrlPr>
                                      <a:rPr lang="en-US" sz="2400" b="0" i="1" smtClean="0">
                                        <a:latin typeface="Cambria Math" panose="02040503050406030204" pitchFamily="18" charset="0"/>
                                        <a:ea typeface="Cambria Math" panose="02040503050406030204" pitchFamily="18" charset="0"/>
                                      </a:rPr>
                                    </m:ctrlPr>
                                  </m:fPr>
                                  <m:num>
                                    <m:r>
                                      <a:rPr lang="en-US" sz="2400" b="0" i="1" smtClean="0">
                                        <a:latin typeface="Cambria Math" panose="02040503050406030204" pitchFamily="18" charset="0"/>
                                        <a:ea typeface="Cambria Math" panose="02040503050406030204" pitchFamily="18" charset="0"/>
                                      </a:rPr>
                                      <m:t>1</m:t>
                                    </m:r>
                                  </m:num>
                                  <m:den>
                                    <m:r>
                                      <a:rPr lang="en-US" sz="2400" b="0" i="1" smtClean="0">
                                        <a:latin typeface="Cambria Math" panose="02040503050406030204" pitchFamily="18" charset="0"/>
                                        <a:ea typeface="Cambria Math" panose="02040503050406030204" pitchFamily="18" charset="0"/>
                                      </a:rPr>
                                      <m:t>2</m:t>
                                    </m:r>
                                  </m:den>
                                </m:f>
                                <m:sSub>
                                  <m:sSubPr>
                                    <m:ctrlPr>
                                      <a:rPr lang="en-US" sz="2400" b="0" i="1" smtClean="0">
                                        <a:latin typeface="Cambria Math" panose="02040503050406030204" pitchFamily="18" charset="0"/>
                                        <a:ea typeface="Cambria Math" panose="02040503050406030204" pitchFamily="18" charset="0"/>
                                      </a:rPr>
                                    </m:ctrlPr>
                                  </m:sSubPr>
                                  <m:e>
                                    <m:r>
                                      <m:rPr>
                                        <m:sty m:val="p"/>
                                      </m:rPr>
                                      <a:rPr lang="el-GR" sz="2400" b="0" i="1" smtClean="0">
                                        <a:latin typeface="Cambria Math" panose="02040503050406030204" pitchFamily="18" charset="0"/>
                                        <a:ea typeface="Cambria Math" panose="02040503050406030204" pitchFamily="18" charset="0"/>
                                      </a:rPr>
                                      <m:t>β</m:t>
                                    </m:r>
                                  </m:e>
                                  <m:sub>
                                    <m:r>
                                      <a:rPr lang="en-US" sz="2400" b="0" i="1" smtClean="0">
                                        <a:latin typeface="Cambria Math" panose="02040503050406030204" pitchFamily="18" charset="0"/>
                                        <a:ea typeface="Cambria Math" panose="02040503050406030204" pitchFamily="18" charset="0"/>
                                      </a:rPr>
                                      <m:t>𝑠𝑡</m:t>
                                    </m:r>
                                  </m:sub>
                                </m:sSub>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𝑥</m:t>
                                    </m:r>
                                  </m:e>
                                  <m:sub>
                                    <m:r>
                                      <a:rPr lang="en-US" sz="2400" b="0" i="1" smtClean="0">
                                        <a:latin typeface="Cambria Math" panose="02040503050406030204" pitchFamily="18" charset="0"/>
                                        <a:ea typeface="Cambria Math" panose="02040503050406030204" pitchFamily="18" charset="0"/>
                                      </a:rPr>
                                      <m:t>𝑠</m:t>
                                    </m:r>
                                  </m:sub>
                                </m:sSub>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𝑥</m:t>
                                    </m:r>
                                  </m:e>
                                  <m:sub>
                                    <m:r>
                                      <a:rPr lang="en-US" sz="2400" b="0" i="1" smtClean="0">
                                        <a:latin typeface="Cambria Math" panose="02040503050406030204" pitchFamily="18" charset="0"/>
                                        <a:ea typeface="Cambria Math" panose="02040503050406030204" pitchFamily="18" charset="0"/>
                                      </a:rPr>
                                      <m:t>𝑡</m:t>
                                    </m:r>
                                  </m:sub>
                                </m:sSub>
                              </m:e>
                            </m:nary>
                            <m:r>
                              <a:rPr lang="en-US" sz="2400" b="0" i="1" smtClean="0">
                                <a:latin typeface="Cambria Math" panose="02040503050406030204" pitchFamily="18" charset="0"/>
                                <a:ea typeface="Cambria Math" panose="02040503050406030204" pitchFamily="18" charset="0"/>
                              </a:rPr>
                              <m:t>+</m:t>
                            </m:r>
                            <m:nary>
                              <m:naryPr>
                                <m:chr m:val="∑"/>
                                <m:ctrlPr>
                                  <a:rPr lang="en-US" sz="2400" b="0" i="1" smtClean="0">
                                    <a:latin typeface="Cambria Math" panose="02040503050406030204" pitchFamily="18" charset="0"/>
                                    <a:ea typeface="Cambria Math" panose="02040503050406030204" pitchFamily="18" charset="0"/>
                                  </a:rPr>
                                </m:ctrlPr>
                              </m:naryPr>
                              <m:sub>
                                <m:r>
                                  <m:rPr>
                                    <m:brk m:alnAt="23"/>
                                  </m:rPr>
                                  <a:rPr lang="en-US" sz="2400" b="0" i="1" smtClean="0">
                                    <a:latin typeface="Cambria Math" panose="02040503050406030204" pitchFamily="18" charset="0"/>
                                    <a:ea typeface="Cambria Math" panose="02040503050406030204" pitchFamily="18" charset="0"/>
                                  </a:rPr>
                                  <m:t>𝑠</m:t>
                                </m:r>
                                <m:r>
                                  <a:rPr lang="en-US" sz="2400" b="0" i="1" smtClean="0">
                                    <a:latin typeface="Cambria Math" panose="02040503050406030204" pitchFamily="18" charset="0"/>
                                    <a:ea typeface="Cambria Math" panose="02040503050406030204" pitchFamily="18" charset="0"/>
                                  </a:rPr>
                                  <m:t>=1</m:t>
                                </m:r>
                              </m:sub>
                              <m:sup>
                                <m:r>
                                  <a:rPr lang="en-US" sz="2400" b="0" i="1" smtClean="0">
                                    <a:latin typeface="Cambria Math" panose="02040503050406030204" pitchFamily="18" charset="0"/>
                                    <a:ea typeface="Cambria Math" panose="02040503050406030204" pitchFamily="18" charset="0"/>
                                  </a:rPr>
                                  <m:t>𝑝</m:t>
                                </m:r>
                              </m:sup>
                              <m:e>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𝛼</m:t>
                                    </m:r>
                                  </m:e>
                                  <m:sub>
                                    <m:r>
                                      <a:rPr lang="en-US" sz="2400" b="0" i="1" smtClean="0">
                                        <a:latin typeface="Cambria Math" panose="02040503050406030204" pitchFamily="18" charset="0"/>
                                        <a:ea typeface="Cambria Math" panose="02040503050406030204" pitchFamily="18" charset="0"/>
                                      </a:rPr>
                                      <m:t>𝑠</m:t>
                                    </m:r>
                                  </m:sub>
                                </m:sSub>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𝑥</m:t>
                                    </m:r>
                                  </m:e>
                                  <m:sub>
                                    <m:r>
                                      <a:rPr lang="en-US" sz="2400" b="0" i="1" smtClean="0">
                                        <a:latin typeface="Cambria Math" panose="02040503050406030204" pitchFamily="18" charset="0"/>
                                        <a:ea typeface="Cambria Math" panose="02040503050406030204" pitchFamily="18" charset="0"/>
                                      </a:rPr>
                                      <m:t>𝑠</m:t>
                                    </m:r>
                                  </m:sub>
                                </m:sSub>
                              </m:e>
                            </m:nary>
                            <m:r>
                              <a:rPr lang="en-US" sz="2400" b="0" i="1" smtClean="0">
                                <a:latin typeface="Cambria Math" panose="02040503050406030204" pitchFamily="18" charset="0"/>
                                <a:ea typeface="Cambria Math" panose="02040503050406030204" pitchFamily="18" charset="0"/>
                              </a:rPr>
                              <m:t>+</m:t>
                            </m:r>
                            <m:nary>
                              <m:naryPr>
                                <m:chr m:val="∑"/>
                                <m:ctrlPr>
                                  <a:rPr lang="en-US" sz="2400" b="0" i="1" smtClean="0">
                                    <a:latin typeface="Cambria Math" panose="02040503050406030204" pitchFamily="18" charset="0"/>
                                    <a:ea typeface="Cambria Math" panose="02040503050406030204" pitchFamily="18" charset="0"/>
                                  </a:rPr>
                                </m:ctrlPr>
                              </m:naryPr>
                              <m:sub>
                                <m:r>
                                  <m:rPr>
                                    <m:brk m:alnAt="23"/>
                                  </m:rPr>
                                  <a:rPr lang="en-US" sz="2400" b="0" i="1" smtClean="0">
                                    <a:latin typeface="Cambria Math" panose="02040503050406030204" pitchFamily="18" charset="0"/>
                                    <a:ea typeface="Cambria Math" panose="02040503050406030204" pitchFamily="18" charset="0"/>
                                  </a:rPr>
                                  <m:t>𝑠</m:t>
                                </m:r>
                                <m:r>
                                  <a:rPr lang="en-US" sz="2400" b="0" i="1" smtClean="0">
                                    <a:latin typeface="Cambria Math" panose="02040503050406030204" pitchFamily="18" charset="0"/>
                                    <a:ea typeface="Cambria Math" panose="02040503050406030204" pitchFamily="18" charset="0"/>
                                  </a:rPr>
                                  <m:t>=1</m:t>
                                </m:r>
                              </m:sub>
                              <m:sup>
                                <m:r>
                                  <a:rPr lang="en-US" sz="2400" b="0" i="1" smtClean="0">
                                    <a:latin typeface="Cambria Math" panose="02040503050406030204" pitchFamily="18" charset="0"/>
                                    <a:ea typeface="Cambria Math" panose="02040503050406030204" pitchFamily="18" charset="0"/>
                                  </a:rPr>
                                  <m:t>𝑝</m:t>
                                </m:r>
                              </m:sup>
                              <m:e>
                                <m:nary>
                                  <m:naryPr>
                                    <m:chr m:val="∑"/>
                                    <m:ctrlPr>
                                      <a:rPr lang="en-US" sz="2400" b="0" i="1" smtClean="0">
                                        <a:latin typeface="Cambria Math" panose="02040503050406030204" pitchFamily="18" charset="0"/>
                                        <a:ea typeface="Cambria Math" panose="02040503050406030204" pitchFamily="18" charset="0"/>
                                      </a:rPr>
                                    </m:ctrlPr>
                                  </m:naryPr>
                                  <m:sub>
                                    <m:r>
                                      <m:rPr>
                                        <m:brk m:alnAt="23"/>
                                      </m:rPr>
                                      <a:rPr lang="en-US" sz="2400" b="0" i="1" smtClean="0">
                                        <a:latin typeface="Cambria Math" panose="02040503050406030204" pitchFamily="18" charset="0"/>
                                        <a:ea typeface="Cambria Math" panose="02040503050406030204" pitchFamily="18" charset="0"/>
                                      </a:rPr>
                                      <m:t>𝑗</m:t>
                                    </m:r>
                                    <m:r>
                                      <a:rPr lang="en-US" sz="2400" b="0" i="1" smtClean="0">
                                        <a:latin typeface="Cambria Math" panose="02040503050406030204" pitchFamily="18" charset="0"/>
                                        <a:ea typeface="Cambria Math" panose="02040503050406030204" pitchFamily="18" charset="0"/>
                                      </a:rPr>
                                      <m:t>=1</m:t>
                                    </m:r>
                                  </m:sub>
                                  <m:sup>
                                    <m:r>
                                      <a:rPr lang="en-US" sz="2400" b="0" i="1" smtClean="0">
                                        <a:latin typeface="Cambria Math" panose="02040503050406030204" pitchFamily="18" charset="0"/>
                                        <a:ea typeface="Cambria Math" panose="02040503050406030204" pitchFamily="18" charset="0"/>
                                      </a:rPr>
                                      <m:t>𝑞</m:t>
                                    </m:r>
                                  </m:sup>
                                  <m:e>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𝜌</m:t>
                                        </m:r>
                                      </m:e>
                                      <m:sub>
                                        <m:r>
                                          <a:rPr lang="en-US" sz="2400" b="0" i="1" smtClean="0">
                                            <a:latin typeface="Cambria Math" panose="02040503050406030204" pitchFamily="18" charset="0"/>
                                            <a:ea typeface="Cambria Math" panose="02040503050406030204" pitchFamily="18" charset="0"/>
                                          </a:rPr>
                                          <m:t>𝑠𝑗</m:t>
                                        </m:r>
                                      </m:sub>
                                    </m:sSub>
                                    <m:r>
                                      <a:rPr lang="en-US" sz="2400" b="0" i="1" smtClean="0">
                                        <a:latin typeface="Cambria Math" panose="02040503050406030204" pitchFamily="18" charset="0"/>
                                        <a:ea typeface="Cambria Math" panose="02040503050406030204" pitchFamily="18" charset="0"/>
                                      </a:rPr>
                                      <m:t>(</m:t>
                                    </m:r>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𝑦</m:t>
                                        </m:r>
                                      </m:e>
                                      <m:sub>
                                        <m:r>
                                          <a:rPr lang="en-US" sz="2400" b="0" i="1" smtClean="0">
                                            <a:latin typeface="Cambria Math" panose="02040503050406030204" pitchFamily="18" charset="0"/>
                                            <a:ea typeface="Cambria Math" panose="02040503050406030204" pitchFamily="18" charset="0"/>
                                          </a:rPr>
                                          <m:t>𝑗</m:t>
                                        </m:r>
                                      </m:sub>
                                    </m:sSub>
                                    <m:r>
                                      <a:rPr lang="en-US" sz="2400" b="0" i="1" smtClean="0">
                                        <a:latin typeface="Cambria Math" panose="02040503050406030204" pitchFamily="18" charset="0"/>
                                        <a:ea typeface="Cambria Math" panose="02040503050406030204" pitchFamily="18" charset="0"/>
                                      </a:rPr>
                                      <m:t>)</m:t>
                                    </m:r>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𝑥</m:t>
                                        </m:r>
                                      </m:e>
                                      <m:sub>
                                        <m:r>
                                          <a:rPr lang="en-US" sz="2400" b="0" i="1" smtClean="0">
                                            <a:latin typeface="Cambria Math" panose="02040503050406030204" pitchFamily="18" charset="0"/>
                                            <a:ea typeface="Cambria Math" panose="02040503050406030204" pitchFamily="18" charset="0"/>
                                          </a:rPr>
                                          <m:t>𝑠</m:t>
                                        </m:r>
                                      </m:sub>
                                    </m:sSub>
                                  </m:e>
                                </m:nary>
                              </m:e>
                            </m:nary>
                            <m:r>
                              <a:rPr lang="en-US" sz="2400" b="0" i="1" smtClean="0">
                                <a:latin typeface="Cambria Math" panose="02040503050406030204" pitchFamily="18" charset="0"/>
                                <a:ea typeface="Cambria Math" panose="02040503050406030204" pitchFamily="18" charset="0"/>
                              </a:rPr>
                              <m:t>+</m:t>
                            </m:r>
                            <m:nary>
                              <m:naryPr>
                                <m:chr m:val="∑"/>
                                <m:ctrlPr>
                                  <a:rPr lang="en-US" sz="2400" b="0" i="1" smtClean="0">
                                    <a:latin typeface="Cambria Math" panose="02040503050406030204" pitchFamily="18" charset="0"/>
                                    <a:ea typeface="Cambria Math" panose="02040503050406030204" pitchFamily="18" charset="0"/>
                                  </a:rPr>
                                </m:ctrlPr>
                              </m:naryPr>
                              <m:sub>
                                <m:r>
                                  <m:rPr>
                                    <m:brk m:alnAt="23"/>
                                  </m:rPr>
                                  <a:rPr lang="en-US" sz="2400" b="0" i="1" smtClean="0">
                                    <a:latin typeface="Cambria Math" panose="02040503050406030204" pitchFamily="18" charset="0"/>
                                    <a:ea typeface="Cambria Math" panose="02040503050406030204" pitchFamily="18" charset="0"/>
                                  </a:rPr>
                                  <m:t>𝑗</m:t>
                                </m:r>
                                <m:r>
                                  <a:rPr lang="en-US" sz="2400" b="0" i="1" smtClean="0">
                                    <a:latin typeface="Cambria Math" panose="02040503050406030204" pitchFamily="18" charset="0"/>
                                    <a:ea typeface="Cambria Math" panose="02040503050406030204" pitchFamily="18" charset="0"/>
                                  </a:rPr>
                                  <m:t>=1</m:t>
                                </m:r>
                              </m:sub>
                              <m:sup>
                                <m:r>
                                  <a:rPr lang="en-US" sz="2400" b="0" i="1" smtClean="0">
                                    <a:latin typeface="Cambria Math" panose="02040503050406030204" pitchFamily="18" charset="0"/>
                                    <a:ea typeface="Cambria Math" panose="02040503050406030204" pitchFamily="18" charset="0"/>
                                  </a:rPr>
                                  <m:t>𝑞</m:t>
                                </m:r>
                              </m:sup>
                              <m:e>
                                <m:nary>
                                  <m:naryPr>
                                    <m:chr m:val="∑"/>
                                    <m:ctrlPr>
                                      <a:rPr lang="en-US" sz="2400" b="0" i="1" smtClean="0">
                                        <a:latin typeface="Cambria Math" panose="02040503050406030204" pitchFamily="18" charset="0"/>
                                        <a:ea typeface="Cambria Math" panose="02040503050406030204" pitchFamily="18" charset="0"/>
                                      </a:rPr>
                                    </m:ctrlPr>
                                  </m:naryPr>
                                  <m:sub>
                                    <m:r>
                                      <m:rPr>
                                        <m:brk m:alnAt="23"/>
                                      </m:rPr>
                                      <a:rPr lang="en-US" sz="2400" b="0" i="1" smtClean="0">
                                        <a:latin typeface="Cambria Math" panose="02040503050406030204" pitchFamily="18" charset="0"/>
                                        <a:ea typeface="Cambria Math" panose="02040503050406030204" pitchFamily="18" charset="0"/>
                                      </a:rPr>
                                      <m:t>𝑟</m:t>
                                    </m:r>
                                    <m:r>
                                      <a:rPr lang="en-US" sz="2400" b="0" i="1" smtClean="0">
                                        <a:latin typeface="Cambria Math" panose="02040503050406030204" pitchFamily="18" charset="0"/>
                                        <a:ea typeface="Cambria Math" panose="02040503050406030204" pitchFamily="18" charset="0"/>
                                      </a:rPr>
                                      <m:t>=1</m:t>
                                    </m:r>
                                  </m:sub>
                                  <m:sup>
                                    <m:r>
                                      <a:rPr lang="en-US" sz="2400" b="0" i="1" smtClean="0">
                                        <a:latin typeface="Cambria Math" panose="02040503050406030204" pitchFamily="18" charset="0"/>
                                        <a:ea typeface="Cambria Math" panose="02040503050406030204" pitchFamily="18" charset="0"/>
                                      </a:rPr>
                                      <m:t>𝑞</m:t>
                                    </m:r>
                                  </m:sup>
                                  <m:e>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𝜑</m:t>
                                        </m:r>
                                      </m:e>
                                      <m:sub>
                                        <m:r>
                                          <a:rPr lang="en-US" sz="2400" b="0" i="1" smtClean="0">
                                            <a:latin typeface="Cambria Math" panose="02040503050406030204" pitchFamily="18" charset="0"/>
                                            <a:ea typeface="Cambria Math" panose="02040503050406030204" pitchFamily="18" charset="0"/>
                                          </a:rPr>
                                          <m:t>𝑟𝑗</m:t>
                                        </m:r>
                                      </m:sub>
                                    </m:sSub>
                                    <m:r>
                                      <a:rPr lang="en-US" sz="2400" b="0" i="1" smtClean="0">
                                        <a:latin typeface="Cambria Math" panose="02040503050406030204" pitchFamily="18" charset="0"/>
                                        <a:ea typeface="Cambria Math" panose="02040503050406030204" pitchFamily="18" charset="0"/>
                                      </a:rPr>
                                      <m:t>(</m:t>
                                    </m:r>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𝑦</m:t>
                                        </m:r>
                                      </m:e>
                                      <m:sub>
                                        <m:r>
                                          <a:rPr lang="en-US" sz="2400" b="0" i="1" smtClean="0">
                                            <a:latin typeface="Cambria Math" panose="02040503050406030204" pitchFamily="18" charset="0"/>
                                            <a:ea typeface="Cambria Math" panose="02040503050406030204" pitchFamily="18" charset="0"/>
                                          </a:rPr>
                                          <m:t>𝑟</m:t>
                                        </m:r>
                                      </m:sub>
                                    </m:sSub>
                                    <m:r>
                                      <a:rPr lang="en-US" sz="2400" b="0" i="1" smtClean="0">
                                        <a:latin typeface="Cambria Math" panose="02040503050406030204" pitchFamily="18" charset="0"/>
                                        <a:ea typeface="Cambria Math" panose="02040503050406030204" pitchFamily="18" charset="0"/>
                                      </a:rPr>
                                      <m:t>,</m:t>
                                    </m:r>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𝑦</m:t>
                                        </m:r>
                                      </m:e>
                                      <m:sub>
                                        <m:r>
                                          <a:rPr lang="en-US" sz="2400" b="0" i="1" smtClean="0">
                                            <a:latin typeface="Cambria Math" panose="02040503050406030204" pitchFamily="18" charset="0"/>
                                            <a:ea typeface="Cambria Math" panose="02040503050406030204" pitchFamily="18" charset="0"/>
                                          </a:rPr>
                                          <m:t>𝑗</m:t>
                                        </m:r>
                                      </m:sub>
                                    </m:sSub>
                                    <m:r>
                                      <a:rPr lang="en-US" sz="2400" b="0" i="1" smtClean="0">
                                        <a:latin typeface="Cambria Math" panose="02040503050406030204" pitchFamily="18" charset="0"/>
                                        <a:ea typeface="Cambria Math" panose="02040503050406030204" pitchFamily="18" charset="0"/>
                                      </a:rPr>
                                      <m:t>)</m:t>
                                    </m:r>
                                  </m:e>
                                </m:nary>
                              </m:e>
                            </m:nary>
                          </m:e>
                        </m:nary>
                      </m:e>
                    </m:d>
                  </m:oMath>
                </a14:m>
                <a:br>
                  <a:rPr lang="en-US" dirty="0"/>
                </a:br>
                <a:br>
                  <a:rPr lang="en-US" dirty="0"/>
                </a:br>
                <a:endParaRPr lang="en-US" dirty="0"/>
              </a:p>
            </p:txBody>
          </p:sp>
        </mc:Choice>
        <mc:Fallback xmlns="">
          <p:sp>
            <p:nvSpPr>
              <p:cNvPr id="3" name="Content Placeholder 2">
                <a:extLst>
                  <a:ext uri="{FF2B5EF4-FFF2-40B4-BE49-F238E27FC236}">
                    <a16:creationId xmlns:a16="http://schemas.microsoft.com/office/drawing/2014/main" id="{87FED638-2B82-41E3-8DF3-65621CCFF96C}"/>
                  </a:ext>
                </a:extLst>
              </p:cNvPr>
              <p:cNvSpPr>
                <a:spLocks noGrp="1" noRot="1" noChangeAspect="1" noMove="1" noResize="1" noEditPoints="1" noAdjustHandles="1" noChangeArrowheads="1" noChangeShapeType="1" noTextEdit="1"/>
              </p:cNvSpPr>
              <p:nvPr>
                <p:ph idx="1"/>
              </p:nvPr>
            </p:nvSpPr>
            <p:spPr>
              <a:xfrm>
                <a:off x="207034" y="1825625"/>
                <a:ext cx="11818190" cy="4351338"/>
              </a:xfrm>
              <a:blipFill>
                <a:blip r:embed="rId2"/>
                <a:stretch>
                  <a:fillRect l="-928" t="-2241"/>
                </a:stretch>
              </a:blipFill>
            </p:spPr>
            <p:txBody>
              <a:bodyPr/>
              <a:lstStyle/>
              <a:p>
                <a:r>
                  <a:rPr lang="en-US">
                    <a:noFill/>
                  </a:rPr>
                  <a:t> </a:t>
                </a:r>
              </a:p>
            </p:txBody>
          </p:sp>
        </mc:Fallback>
      </mc:AlternateContent>
      <p:sp>
        <p:nvSpPr>
          <p:cNvPr id="4" name="Left Brace 3">
            <a:extLst>
              <a:ext uri="{FF2B5EF4-FFF2-40B4-BE49-F238E27FC236}">
                <a16:creationId xmlns:a16="http://schemas.microsoft.com/office/drawing/2014/main" id="{903C60A2-8F94-4AC9-BD98-03BFA7A2E2AD}"/>
              </a:ext>
            </a:extLst>
          </p:cNvPr>
          <p:cNvSpPr/>
          <p:nvPr/>
        </p:nvSpPr>
        <p:spPr>
          <a:xfrm rot="16200000">
            <a:off x="3502332" y="3243533"/>
            <a:ext cx="862638" cy="2794956"/>
          </a:xfrm>
          <a:prstGeom prst="leftBrace">
            <a:avLst/>
          </a:prstGeom>
          <a:ln w="444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TextBox 4">
            <a:extLst>
              <a:ext uri="{FF2B5EF4-FFF2-40B4-BE49-F238E27FC236}">
                <a16:creationId xmlns:a16="http://schemas.microsoft.com/office/drawing/2014/main" id="{2F46C099-5304-468D-8025-0E3F036523E2}"/>
              </a:ext>
            </a:extLst>
          </p:cNvPr>
          <p:cNvSpPr txBox="1"/>
          <p:nvPr/>
        </p:nvSpPr>
        <p:spPr>
          <a:xfrm>
            <a:off x="1438993" y="5393814"/>
            <a:ext cx="4989315" cy="461665"/>
          </a:xfrm>
          <a:prstGeom prst="rect">
            <a:avLst/>
          </a:prstGeom>
          <a:noFill/>
        </p:spPr>
        <p:txBody>
          <a:bodyPr wrap="none" rtlCol="0">
            <a:spAutoFit/>
          </a:bodyPr>
          <a:lstStyle/>
          <a:p>
            <a:r>
              <a:rPr lang="en-US" sz="2400" dirty="0"/>
              <a:t>Continuous-Continuous Edge Potential</a:t>
            </a:r>
          </a:p>
        </p:txBody>
      </p:sp>
      <p:sp>
        <p:nvSpPr>
          <p:cNvPr id="6" name="TextBox 5">
            <a:extLst>
              <a:ext uri="{FF2B5EF4-FFF2-40B4-BE49-F238E27FC236}">
                <a16:creationId xmlns:a16="http://schemas.microsoft.com/office/drawing/2014/main" id="{DFD7768F-BA17-457C-B6CD-E940F888C807}"/>
              </a:ext>
            </a:extLst>
          </p:cNvPr>
          <p:cNvSpPr txBox="1"/>
          <p:nvPr/>
        </p:nvSpPr>
        <p:spPr>
          <a:xfrm>
            <a:off x="2651943" y="6019512"/>
            <a:ext cx="6928372" cy="584775"/>
          </a:xfrm>
          <a:prstGeom prst="rect">
            <a:avLst/>
          </a:prstGeom>
          <a:noFill/>
        </p:spPr>
        <p:txBody>
          <a:bodyPr wrap="none" rtlCol="0">
            <a:spAutoFit/>
          </a:bodyPr>
          <a:lstStyle/>
          <a:p>
            <a:r>
              <a:rPr lang="en-US" sz="1600" dirty="0"/>
              <a:t>Source: Lee and Hastie. Learning the Structure of Mixed Graphical Models. 2013. </a:t>
            </a:r>
          </a:p>
          <a:p>
            <a:r>
              <a:rPr lang="en-US" sz="1600" i="1" dirty="0"/>
              <a:t>Journal of Computational and Graphical Statistics</a:t>
            </a:r>
            <a:endParaRPr lang="en-US" sz="1600" dirty="0"/>
          </a:p>
        </p:txBody>
      </p:sp>
    </p:spTree>
    <p:extLst>
      <p:ext uri="{BB962C8B-B14F-4D97-AF65-F5344CB8AC3E}">
        <p14:creationId xmlns:p14="http://schemas.microsoft.com/office/powerpoint/2010/main" val="33366155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2F909-25CD-4AD9-A1D3-B65BE882509A}"/>
              </a:ext>
            </a:extLst>
          </p:cNvPr>
          <p:cNvSpPr>
            <a:spLocks noGrp="1"/>
          </p:cNvSpPr>
          <p:nvPr>
            <p:ph type="title"/>
          </p:nvPr>
        </p:nvSpPr>
        <p:spPr/>
        <p:txBody>
          <a:bodyPr/>
          <a:lstStyle/>
          <a:p>
            <a:r>
              <a:rPr lang="en-US" dirty="0"/>
              <a:t>Mixed Graphical Models (MGM)</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7FED638-2B82-41E3-8DF3-65621CCFF96C}"/>
                  </a:ext>
                </a:extLst>
              </p:cNvPr>
              <p:cNvSpPr>
                <a:spLocks noGrp="1"/>
              </p:cNvSpPr>
              <p:nvPr>
                <p:ph idx="1"/>
              </p:nvPr>
            </p:nvSpPr>
            <p:spPr>
              <a:xfrm>
                <a:off x="207034" y="1825625"/>
                <a:ext cx="11818190" cy="4351338"/>
              </a:xfrm>
            </p:spPr>
            <p:txBody>
              <a:bodyPr>
                <a:normAutofit/>
              </a:bodyPr>
              <a:lstStyle/>
              <a:p>
                <a:r>
                  <a:rPr lang="en-US" dirty="0"/>
                  <a:t>Pairwise Markov Random Field on mixed variables with the following joint distribution:</a:t>
                </a:r>
                <a:br>
                  <a:rPr lang="en-US" dirty="0"/>
                </a:br>
                <a:br>
                  <a:rPr lang="en-US" dirty="0"/>
                </a:br>
                <a14:m>
                  <m:oMath xmlns:m="http://schemas.openxmlformats.org/officeDocument/2006/math">
                    <m:r>
                      <a:rPr lang="en-US" sz="2400" b="0" i="1" smtClean="0">
                        <a:latin typeface="Cambria Math" panose="02040503050406030204" pitchFamily="18" charset="0"/>
                      </a:rPr>
                      <m:t>𝑝</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𝑥</m:t>
                        </m:r>
                        <m:r>
                          <a:rPr lang="en-US" sz="2400" b="0" i="1" smtClean="0">
                            <a:latin typeface="Cambria Math" panose="02040503050406030204" pitchFamily="18" charset="0"/>
                          </a:rPr>
                          <m:t>,</m:t>
                        </m:r>
                        <m:r>
                          <a:rPr lang="en-US" sz="2400" b="0" i="1" smtClean="0">
                            <a:latin typeface="Cambria Math" panose="02040503050406030204" pitchFamily="18" charset="0"/>
                          </a:rPr>
                          <m:t>𝑦</m:t>
                        </m:r>
                        <m:r>
                          <a:rPr lang="en-US" sz="2400" b="0" i="1" smtClean="0">
                            <a:latin typeface="Cambria Math" panose="02040503050406030204" pitchFamily="18" charset="0"/>
                          </a:rPr>
                          <m:t>;</m:t>
                        </m:r>
                        <m:r>
                          <m:rPr>
                            <m:sty m:val="p"/>
                          </m:rPr>
                          <a:rPr lang="el-GR" sz="2400" b="0" i="1" smtClean="0">
                            <a:latin typeface="Cambria Math" panose="02040503050406030204" pitchFamily="18" charset="0"/>
                          </a:rPr>
                          <m:t>θ</m:t>
                        </m:r>
                      </m:e>
                    </m:d>
                    <m:r>
                      <a:rPr lang="en-US" sz="2400" b="0" i="1" smtClean="0">
                        <a:latin typeface="Cambria Math" panose="02040503050406030204" pitchFamily="18" charset="0"/>
                        <a:ea typeface="Cambria Math" panose="02040503050406030204" pitchFamily="18" charset="0"/>
                      </a:rPr>
                      <m:t>∝</m:t>
                    </m:r>
                    <m:r>
                      <m:rPr>
                        <m:sty m:val="p"/>
                      </m:rPr>
                      <a:rPr lang="en-US" sz="2400" b="0" i="0" smtClean="0">
                        <a:latin typeface="Cambria Math" panose="02040503050406030204" pitchFamily="18" charset="0"/>
                        <a:ea typeface="Cambria Math" panose="02040503050406030204" pitchFamily="18" charset="0"/>
                      </a:rPr>
                      <m:t>exp</m:t>
                    </m:r>
                    <m:r>
                      <a:rPr lang="en-US" sz="2400" b="0" i="1" smtClean="0">
                        <a:latin typeface="Cambria Math" panose="02040503050406030204" pitchFamily="18" charset="0"/>
                        <a:ea typeface="Cambria Math" panose="02040503050406030204" pitchFamily="18" charset="0"/>
                      </a:rPr>
                      <m:t>⁡</m:t>
                    </m:r>
                    <m:d>
                      <m:dPr>
                        <m:ctrlPr>
                          <a:rPr lang="en-US" sz="2400" b="0" i="1" smtClean="0">
                            <a:latin typeface="Cambria Math" panose="02040503050406030204" pitchFamily="18" charset="0"/>
                            <a:ea typeface="Cambria Math" panose="02040503050406030204" pitchFamily="18" charset="0"/>
                          </a:rPr>
                        </m:ctrlPr>
                      </m:dPr>
                      <m:e>
                        <m:nary>
                          <m:naryPr>
                            <m:chr m:val="∑"/>
                            <m:ctrlPr>
                              <a:rPr lang="en-US" sz="2400" b="0" i="1" smtClean="0">
                                <a:latin typeface="Cambria Math" panose="02040503050406030204" pitchFamily="18" charset="0"/>
                                <a:ea typeface="Cambria Math" panose="02040503050406030204" pitchFamily="18" charset="0"/>
                              </a:rPr>
                            </m:ctrlPr>
                          </m:naryPr>
                          <m:sub>
                            <m:r>
                              <m:rPr>
                                <m:brk m:alnAt="23"/>
                              </m:rPr>
                              <a:rPr lang="en-US" sz="2400" b="0" i="1" smtClean="0">
                                <a:latin typeface="Cambria Math" panose="02040503050406030204" pitchFamily="18" charset="0"/>
                                <a:ea typeface="Cambria Math" panose="02040503050406030204" pitchFamily="18" charset="0"/>
                              </a:rPr>
                              <m:t>𝑠</m:t>
                            </m:r>
                            <m:r>
                              <a:rPr lang="en-US" sz="2400" b="0" i="1" smtClean="0">
                                <a:latin typeface="Cambria Math" panose="02040503050406030204" pitchFamily="18" charset="0"/>
                                <a:ea typeface="Cambria Math" panose="02040503050406030204" pitchFamily="18" charset="0"/>
                              </a:rPr>
                              <m:t>=1</m:t>
                            </m:r>
                          </m:sub>
                          <m:sup>
                            <m:r>
                              <a:rPr lang="en-US" sz="2400" b="0" i="1" smtClean="0">
                                <a:latin typeface="Cambria Math" panose="02040503050406030204" pitchFamily="18" charset="0"/>
                                <a:ea typeface="Cambria Math" panose="02040503050406030204" pitchFamily="18" charset="0"/>
                              </a:rPr>
                              <m:t>𝑝</m:t>
                            </m:r>
                          </m:sup>
                          <m:e>
                            <m:nary>
                              <m:naryPr>
                                <m:chr m:val="∑"/>
                                <m:ctrlPr>
                                  <a:rPr lang="en-US" sz="2400" b="0" i="1" smtClean="0">
                                    <a:latin typeface="Cambria Math" panose="02040503050406030204" pitchFamily="18" charset="0"/>
                                    <a:ea typeface="Cambria Math" panose="02040503050406030204" pitchFamily="18" charset="0"/>
                                  </a:rPr>
                                </m:ctrlPr>
                              </m:naryPr>
                              <m:sub>
                                <m:r>
                                  <m:rPr>
                                    <m:brk m:alnAt="23"/>
                                  </m:rPr>
                                  <a:rPr lang="en-US" sz="2400" b="0" i="1" smtClean="0">
                                    <a:latin typeface="Cambria Math" panose="02040503050406030204" pitchFamily="18" charset="0"/>
                                    <a:ea typeface="Cambria Math" panose="02040503050406030204" pitchFamily="18" charset="0"/>
                                  </a:rPr>
                                  <m:t>𝑡</m:t>
                                </m:r>
                                <m:r>
                                  <a:rPr lang="en-US" sz="2400" b="0" i="1" smtClean="0">
                                    <a:latin typeface="Cambria Math" panose="02040503050406030204" pitchFamily="18" charset="0"/>
                                    <a:ea typeface="Cambria Math" panose="02040503050406030204" pitchFamily="18" charset="0"/>
                                  </a:rPr>
                                  <m:t>=1</m:t>
                                </m:r>
                              </m:sub>
                              <m:sup>
                                <m:r>
                                  <a:rPr lang="en-US" sz="2400" b="0" i="1" smtClean="0">
                                    <a:latin typeface="Cambria Math" panose="02040503050406030204" pitchFamily="18" charset="0"/>
                                    <a:ea typeface="Cambria Math" panose="02040503050406030204" pitchFamily="18" charset="0"/>
                                  </a:rPr>
                                  <m:t>𝑝</m:t>
                                </m:r>
                              </m:sup>
                              <m:e>
                                <m:r>
                                  <a:rPr lang="en-US" sz="2400" b="0" i="1" smtClean="0">
                                    <a:latin typeface="Cambria Math" panose="02040503050406030204" pitchFamily="18" charset="0"/>
                                    <a:ea typeface="Cambria Math" panose="02040503050406030204" pitchFamily="18" charset="0"/>
                                  </a:rPr>
                                  <m:t>−</m:t>
                                </m:r>
                                <m:f>
                                  <m:fPr>
                                    <m:ctrlPr>
                                      <a:rPr lang="en-US" sz="2400" b="0" i="1" smtClean="0">
                                        <a:latin typeface="Cambria Math" panose="02040503050406030204" pitchFamily="18" charset="0"/>
                                        <a:ea typeface="Cambria Math" panose="02040503050406030204" pitchFamily="18" charset="0"/>
                                      </a:rPr>
                                    </m:ctrlPr>
                                  </m:fPr>
                                  <m:num>
                                    <m:r>
                                      <a:rPr lang="en-US" sz="2400" b="0" i="1" smtClean="0">
                                        <a:latin typeface="Cambria Math" panose="02040503050406030204" pitchFamily="18" charset="0"/>
                                        <a:ea typeface="Cambria Math" panose="02040503050406030204" pitchFamily="18" charset="0"/>
                                      </a:rPr>
                                      <m:t>1</m:t>
                                    </m:r>
                                  </m:num>
                                  <m:den>
                                    <m:r>
                                      <a:rPr lang="en-US" sz="2400" b="0" i="1" smtClean="0">
                                        <a:latin typeface="Cambria Math" panose="02040503050406030204" pitchFamily="18" charset="0"/>
                                        <a:ea typeface="Cambria Math" panose="02040503050406030204" pitchFamily="18" charset="0"/>
                                      </a:rPr>
                                      <m:t>2</m:t>
                                    </m:r>
                                  </m:den>
                                </m:f>
                                <m:sSub>
                                  <m:sSubPr>
                                    <m:ctrlPr>
                                      <a:rPr lang="en-US" sz="2400" b="0" i="1" smtClean="0">
                                        <a:latin typeface="Cambria Math" panose="02040503050406030204" pitchFamily="18" charset="0"/>
                                        <a:ea typeface="Cambria Math" panose="02040503050406030204" pitchFamily="18" charset="0"/>
                                      </a:rPr>
                                    </m:ctrlPr>
                                  </m:sSubPr>
                                  <m:e>
                                    <m:r>
                                      <m:rPr>
                                        <m:sty m:val="p"/>
                                      </m:rPr>
                                      <a:rPr lang="el-GR" sz="2400" b="0" i="1" smtClean="0">
                                        <a:latin typeface="Cambria Math" panose="02040503050406030204" pitchFamily="18" charset="0"/>
                                        <a:ea typeface="Cambria Math" panose="02040503050406030204" pitchFamily="18" charset="0"/>
                                      </a:rPr>
                                      <m:t>β</m:t>
                                    </m:r>
                                  </m:e>
                                  <m:sub>
                                    <m:r>
                                      <a:rPr lang="en-US" sz="2400" b="0" i="1" smtClean="0">
                                        <a:latin typeface="Cambria Math" panose="02040503050406030204" pitchFamily="18" charset="0"/>
                                        <a:ea typeface="Cambria Math" panose="02040503050406030204" pitchFamily="18" charset="0"/>
                                      </a:rPr>
                                      <m:t>𝑠𝑡</m:t>
                                    </m:r>
                                  </m:sub>
                                </m:sSub>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𝑥</m:t>
                                    </m:r>
                                  </m:e>
                                  <m:sub>
                                    <m:r>
                                      <a:rPr lang="en-US" sz="2400" b="0" i="1" smtClean="0">
                                        <a:latin typeface="Cambria Math" panose="02040503050406030204" pitchFamily="18" charset="0"/>
                                        <a:ea typeface="Cambria Math" panose="02040503050406030204" pitchFamily="18" charset="0"/>
                                      </a:rPr>
                                      <m:t>𝑠</m:t>
                                    </m:r>
                                  </m:sub>
                                </m:sSub>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𝑥</m:t>
                                    </m:r>
                                  </m:e>
                                  <m:sub>
                                    <m:r>
                                      <a:rPr lang="en-US" sz="2400" b="0" i="1" smtClean="0">
                                        <a:latin typeface="Cambria Math" panose="02040503050406030204" pitchFamily="18" charset="0"/>
                                        <a:ea typeface="Cambria Math" panose="02040503050406030204" pitchFamily="18" charset="0"/>
                                      </a:rPr>
                                      <m:t>𝑡</m:t>
                                    </m:r>
                                  </m:sub>
                                </m:sSub>
                              </m:e>
                            </m:nary>
                            <m:r>
                              <a:rPr lang="en-US" sz="2400" b="0" i="1" smtClean="0">
                                <a:latin typeface="Cambria Math" panose="02040503050406030204" pitchFamily="18" charset="0"/>
                                <a:ea typeface="Cambria Math" panose="02040503050406030204" pitchFamily="18" charset="0"/>
                              </a:rPr>
                              <m:t>+</m:t>
                            </m:r>
                            <m:nary>
                              <m:naryPr>
                                <m:chr m:val="∑"/>
                                <m:ctrlPr>
                                  <a:rPr lang="en-US" sz="2400" b="0" i="1" smtClean="0">
                                    <a:latin typeface="Cambria Math" panose="02040503050406030204" pitchFamily="18" charset="0"/>
                                    <a:ea typeface="Cambria Math" panose="02040503050406030204" pitchFamily="18" charset="0"/>
                                  </a:rPr>
                                </m:ctrlPr>
                              </m:naryPr>
                              <m:sub>
                                <m:r>
                                  <m:rPr>
                                    <m:brk m:alnAt="23"/>
                                  </m:rPr>
                                  <a:rPr lang="en-US" sz="2400" b="0" i="1" smtClean="0">
                                    <a:latin typeface="Cambria Math" panose="02040503050406030204" pitchFamily="18" charset="0"/>
                                    <a:ea typeface="Cambria Math" panose="02040503050406030204" pitchFamily="18" charset="0"/>
                                  </a:rPr>
                                  <m:t>𝑠</m:t>
                                </m:r>
                                <m:r>
                                  <a:rPr lang="en-US" sz="2400" b="0" i="1" smtClean="0">
                                    <a:latin typeface="Cambria Math" panose="02040503050406030204" pitchFamily="18" charset="0"/>
                                    <a:ea typeface="Cambria Math" panose="02040503050406030204" pitchFamily="18" charset="0"/>
                                  </a:rPr>
                                  <m:t>=1</m:t>
                                </m:r>
                              </m:sub>
                              <m:sup>
                                <m:r>
                                  <a:rPr lang="en-US" sz="2400" b="0" i="1" smtClean="0">
                                    <a:latin typeface="Cambria Math" panose="02040503050406030204" pitchFamily="18" charset="0"/>
                                    <a:ea typeface="Cambria Math" panose="02040503050406030204" pitchFamily="18" charset="0"/>
                                  </a:rPr>
                                  <m:t>𝑝</m:t>
                                </m:r>
                              </m:sup>
                              <m:e>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𝛼</m:t>
                                    </m:r>
                                  </m:e>
                                  <m:sub>
                                    <m:r>
                                      <a:rPr lang="en-US" sz="2400" b="0" i="1" smtClean="0">
                                        <a:latin typeface="Cambria Math" panose="02040503050406030204" pitchFamily="18" charset="0"/>
                                        <a:ea typeface="Cambria Math" panose="02040503050406030204" pitchFamily="18" charset="0"/>
                                      </a:rPr>
                                      <m:t>𝑠</m:t>
                                    </m:r>
                                  </m:sub>
                                </m:sSub>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𝑥</m:t>
                                    </m:r>
                                  </m:e>
                                  <m:sub>
                                    <m:r>
                                      <a:rPr lang="en-US" sz="2400" b="0" i="1" smtClean="0">
                                        <a:latin typeface="Cambria Math" panose="02040503050406030204" pitchFamily="18" charset="0"/>
                                        <a:ea typeface="Cambria Math" panose="02040503050406030204" pitchFamily="18" charset="0"/>
                                      </a:rPr>
                                      <m:t>𝑠</m:t>
                                    </m:r>
                                  </m:sub>
                                </m:sSub>
                              </m:e>
                            </m:nary>
                            <m:r>
                              <a:rPr lang="en-US" sz="2400" b="0" i="1" smtClean="0">
                                <a:latin typeface="Cambria Math" panose="02040503050406030204" pitchFamily="18" charset="0"/>
                                <a:ea typeface="Cambria Math" panose="02040503050406030204" pitchFamily="18" charset="0"/>
                              </a:rPr>
                              <m:t>+</m:t>
                            </m:r>
                            <m:nary>
                              <m:naryPr>
                                <m:chr m:val="∑"/>
                                <m:ctrlPr>
                                  <a:rPr lang="en-US" sz="2400" b="0" i="1" smtClean="0">
                                    <a:latin typeface="Cambria Math" panose="02040503050406030204" pitchFamily="18" charset="0"/>
                                    <a:ea typeface="Cambria Math" panose="02040503050406030204" pitchFamily="18" charset="0"/>
                                  </a:rPr>
                                </m:ctrlPr>
                              </m:naryPr>
                              <m:sub>
                                <m:r>
                                  <m:rPr>
                                    <m:brk m:alnAt="23"/>
                                  </m:rPr>
                                  <a:rPr lang="en-US" sz="2400" b="0" i="1" smtClean="0">
                                    <a:latin typeface="Cambria Math" panose="02040503050406030204" pitchFamily="18" charset="0"/>
                                    <a:ea typeface="Cambria Math" panose="02040503050406030204" pitchFamily="18" charset="0"/>
                                  </a:rPr>
                                  <m:t>𝑠</m:t>
                                </m:r>
                                <m:r>
                                  <a:rPr lang="en-US" sz="2400" b="0" i="1" smtClean="0">
                                    <a:latin typeface="Cambria Math" panose="02040503050406030204" pitchFamily="18" charset="0"/>
                                    <a:ea typeface="Cambria Math" panose="02040503050406030204" pitchFamily="18" charset="0"/>
                                  </a:rPr>
                                  <m:t>=1</m:t>
                                </m:r>
                              </m:sub>
                              <m:sup>
                                <m:r>
                                  <a:rPr lang="en-US" sz="2400" b="0" i="1" smtClean="0">
                                    <a:latin typeface="Cambria Math" panose="02040503050406030204" pitchFamily="18" charset="0"/>
                                    <a:ea typeface="Cambria Math" panose="02040503050406030204" pitchFamily="18" charset="0"/>
                                  </a:rPr>
                                  <m:t>𝑝</m:t>
                                </m:r>
                              </m:sup>
                              <m:e>
                                <m:nary>
                                  <m:naryPr>
                                    <m:chr m:val="∑"/>
                                    <m:ctrlPr>
                                      <a:rPr lang="en-US" sz="2400" b="0" i="1" smtClean="0">
                                        <a:latin typeface="Cambria Math" panose="02040503050406030204" pitchFamily="18" charset="0"/>
                                        <a:ea typeface="Cambria Math" panose="02040503050406030204" pitchFamily="18" charset="0"/>
                                      </a:rPr>
                                    </m:ctrlPr>
                                  </m:naryPr>
                                  <m:sub>
                                    <m:r>
                                      <m:rPr>
                                        <m:brk m:alnAt="23"/>
                                      </m:rPr>
                                      <a:rPr lang="en-US" sz="2400" b="0" i="1" smtClean="0">
                                        <a:latin typeface="Cambria Math" panose="02040503050406030204" pitchFamily="18" charset="0"/>
                                        <a:ea typeface="Cambria Math" panose="02040503050406030204" pitchFamily="18" charset="0"/>
                                      </a:rPr>
                                      <m:t>𝑗</m:t>
                                    </m:r>
                                    <m:r>
                                      <a:rPr lang="en-US" sz="2400" b="0" i="1" smtClean="0">
                                        <a:latin typeface="Cambria Math" panose="02040503050406030204" pitchFamily="18" charset="0"/>
                                        <a:ea typeface="Cambria Math" panose="02040503050406030204" pitchFamily="18" charset="0"/>
                                      </a:rPr>
                                      <m:t>=1</m:t>
                                    </m:r>
                                  </m:sub>
                                  <m:sup>
                                    <m:r>
                                      <a:rPr lang="en-US" sz="2400" b="0" i="1" smtClean="0">
                                        <a:latin typeface="Cambria Math" panose="02040503050406030204" pitchFamily="18" charset="0"/>
                                        <a:ea typeface="Cambria Math" panose="02040503050406030204" pitchFamily="18" charset="0"/>
                                      </a:rPr>
                                      <m:t>𝑞</m:t>
                                    </m:r>
                                  </m:sup>
                                  <m:e>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𝜌</m:t>
                                        </m:r>
                                      </m:e>
                                      <m:sub>
                                        <m:r>
                                          <a:rPr lang="en-US" sz="2400" b="0" i="1" smtClean="0">
                                            <a:latin typeface="Cambria Math" panose="02040503050406030204" pitchFamily="18" charset="0"/>
                                            <a:ea typeface="Cambria Math" panose="02040503050406030204" pitchFamily="18" charset="0"/>
                                          </a:rPr>
                                          <m:t>𝑠𝑗</m:t>
                                        </m:r>
                                      </m:sub>
                                    </m:sSub>
                                    <m:r>
                                      <a:rPr lang="en-US" sz="2400" b="0" i="1" smtClean="0">
                                        <a:latin typeface="Cambria Math" panose="02040503050406030204" pitchFamily="18" charset="0"/>
                                        <a:ea typeface="Cambria Math" panose="02040503050406030204" pitchFamily="18" charset="0"/>
                                      </a:rPr>
                                      <m:t>(</m:t>
                                    </m:r>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𝑦</m:t>
                                        </m:r>
                                      </m:e>
                                      <m:sub>
                                        <m:r>
                                          <a:rPr lang="en-US" sz="2400" b="0" i="1" smtClean="0">
                                            <a:latin typeface="Cambria Math" panose="02040503050406030204" pitchFamily="18" charset="0"/>
                                            <a:ea typeface="Cambria Math" panose="02040503050406030204" pitchFamily="18" charset="0"/>
                                          </a:rPr>
                                          <m:t>𝑗</m:t>
                                        </m:r>
                                      </m:sub>
                                    </m:sSub>
                                    <m:r>
                                      <a:rPr lang="en-US" sz="2400" b="0" i="1" smtClean="0">
                                        <a:latin typeface="Cambria Math" panose="02040503050406030204" pitchFamily="18" charset="0"/>
                                        <a:ea typeface="Cambria Math" panose="02040503050406030204" pitchFamily="18" charset="0"/>
                                      </a:rPr>
                                      <m:t>)</m:t>
                                    </m:r>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𝑥</m:t>
                                        </m:r>
                                      </m:e>
                                      <m:sub>
                                        <m:r>
                                          <a:rPr lang="en-US" sz="2400" b="0" i="1" smtClean="0">
                                            <a:latin typeface="Cambria Math" panose="02040503050406030204" pitchFamily="18" charset="0"/>
                                            <a:ea typeface="Cambria Math" panose="02040503050406030204" pitchFamily="18" charset="0"/>
                                          </a:rPr>
                                          <m:t>𝑠</m:t>
                                        </m:r>
                                      </m:sub>
                                    </m:sSub>
                                  </m:e>
                                </m:nary>
                              </m:e>
                            </m:nary>
                            <m:r>
                              <a:rPr lang="en-US" sz="2400" b="0" i="1" smtClean="0">
                                <a:latin typeface="Cambria Math" panose="02040503050406030204" pitchFamily="18" charset="0"/>
                                <a:ea typeface="Cambria Math" panose="02040503050406030204" pitchFamily="18" charset="0"/>
                              </a:rPr>
                              <m:t>+</m:t>
                            </m:r>
                            <m:nary>
                              <m:naryPr>
                                <m:chr m:val="∑"/>
                                <m:ctrlPr>
                                  <a:rPr lang="en-US" sz="2400" b="0" i="1" smtClean="0">
                                    <a:latin typeface="Cambria Math" panose="02040503050406030204" pitchFamily="18" charset="0"/>
                                    <a:ea typeface="Cambria Math" panose="02040503050406030204" pitchFamily="18" charset="0"/>
                                  </a:rPr>
                                </m:ctrlPr>
                              </m:naryPr>
                              <m:sub>
                                <m:r>
                                  <m:rPr>
                                    <m:brk m:alnAt="23"/>
                                  </m:rPr>
                                  <a:rPr lang="en-US" sz="2400" b="0" i="1" smtClean="0">
                                    <a:latin typeface="Cambria Math" panose="02040503050406030204" pitchFamily="18" charset="0"/>
                                    <a:ea typeface="Cambria Math" panose="02040503050406030204" pitchFamily="18" charset="0"/>
                                  </a:rPr>
                                  <m:t>𝑗</m:t>
                                </m:r>
                                <m:r>
                                  <a:rPr lang="en-US" sz="2400" b="0" i="1" smtClean="0">
                                    <a:latin typeface="Cambria Math" panose="02040503050406030204" pitchFamily="18" charset="0"/>
                                    <a:ea typeface="Cambria Math" panose="02040503050406030204" pitchFamily="18" charset="0"/>
                                  </a:rPr>
                                  <m:t>=1</m:t>
                                </m:r>
                              </m:sub>
                              <m:sup>
                                <m:r>
                                  <a:rPr lang="en-US" sz="2400" b="0" i="1" smtClean="0">
                                    <a:latin typeface="Cambria Math" panose="02040503050406030204" pitchFamily="18" charset="0"/>
                                    <a:ea typeface="Cambria Math" panose="02040503050406030204" pitchFamily="18" charset="0"/>
                                  </a:rPr>
                                  <m:t>𝑞</m:t>
                                </m:r>
                              </m:sup>
                              <m:e>
                                <m:nary>
                                  <m:naryPr>
                                    <m:chr m:val="∑"/>
                                    <m:ctrlPr>
                                      <a:rPr lang="en-US" sz="2400" b="0" i="1" smtClean="0">
                                        <a:latin typeface="Cambria Math" panose="02040503050406030204" pitchFamily="18" charset="0"/>
                                        <a:ea typeface="Cambria Math" panose="02040503050406030204" pitchFamily="18" charset="0"/>
                                      </a:rPr>
                                    </m:ctrlPr>
                                  </m:naryPr>
                                  <m:sub>
                                    <m:r>
                                      <m:rPr>
                                        <m:brk m:alnAt="23"/>
                                      </m:rPr>
                                      <a:rPr lang="en-US" sz="2400" b="0" i="1" smtClean="0">
                                        <a:latin typeface="Cambria Math" panose="02040503050406030204" pitchFamily="18" charset="0"/>
                                        <a:ea typeface="Cambria Math" panose="02040503050406030204" pitchFamily="18" charset="0"/>
                                      </a:rPr>
                                      <m:t>𝑟</m:t>
                                    </m:r>
                                    <m:r>
                                      <a:rPr lang="en-US" sz="2400" b="0" i="1" smtClean="0">
                                        <a:latin typeface="Cambria Math" panose="02040503050406030204" pitchFamily="18" charset="0"/>
                                        <a:ea typeface="Cambria Math" panose="02040503050406030204" pitchFamily="18" charset="0"/>
                                      </a:rPr>
                                      <m:t>=1</m:t>
                                    </m:r>
                                  </m:sub>
                                  <m:sup>
                                    <m:r>
                                      <a:rPr lang="en-US" sz="2400" b="0" i="1" smtClean="0">
                                        <a:latin typeface="Cambria Math" panose="02040503050406030204" pitchFamily="18" charset="0"/>
                                        <a:ea typeface="Cambria Math" panose="02040503050406030204" pitchFamily="18" charset="0"/>
                                      </a:rPr>
                                      <m:t>𝑞</m:t>
                                    </m:r>
                                  </m:sup>
                                  <m:e>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𝜑</m:t>
                                        </m:r>
                                      </m:e>
                                      <m:sub>
                                        <m:r>
                                          <a:rPr lang="en-US" sz="2400" b="0" i="1" smtClean="0">
                                            <a:latin typeface="Cambria Math" panose="02040503050406030204" pitchFamily="18" charset="0"/>
                                            <a:ea typeface="Cambria Math" panose="02040503050406030204" pitchFamily="18" charset="0"/>
                                          </a:rPr>
                                          <m:t>𝑟𝑗</m:t>
                                        </m:r>
                                      </m:sub>
                                    </m:sSub>
                                    <m:r>
                                      <a:rPr lang="en-US" sz="2400" b="0" i="1" smtClean="0">
                                        <a:latin typeface="Cambria Math" panose="02040503050406030204" pitchFamily="18" charset="0"/>
                                        <a:ea typeface="Cambria Math" panose="02040503050406030204" pitchFamily="18" charset="0"/>
                                      </a:rPr>
                                      <m:t>(</m:t>
                                    </m:r>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𝑦</m:t>
                                        </m:r>
                                      </m:e>
                                      <m:sub>
                                        <m:r>
                                          <a:rPr lang="en-US" sz="2400" b="0" i="1" smtClean="0">
                                            <a:latin typeface="Cambria Math" panose="02040503050406030204" pitchFamily="18" charset="0"/>
                                            <a:ea typeface="Cambria Math" panose="02040503050406030204" pitchFamily="18" charset="0"/>
                                          </a:rPr>
                                          <m:t>𝑟</m:t>
                                        </m:r>
                                      </m:sub>
                                    </m:sSub>
                                    <m:r>
                                      <a:rPr lang="en-US" sz="2400" b="0" i="1" smtClean="0">
                                        <a:latin typeface="Cambria Math" panose="02040503050406030204" pitchFamily="18" charset="0"/>
                                        <a:ea typeface="Cambria Math" panose="02040503050406030204" pitchFamily="18" charset="0"/>
                                      </a:rPr>
                                      <m:t>,</m:t>
                                    </m:r>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𝑦</m:t>
                                        </m:r>
                                      </m:e>
                                      <m:sub>
                                        <m:r>
                                          <a:rPr lang="en-US" sz="2400" b="0" i="1" smtClean="0">
                                            <a:latin typeface="Cambria Math" panose="02040503050406030204" pitchFamily="18" charset="0"/>
                                            <a:ea typeface="Cambria Math" panose="02040503050406030204" pitchFamily="18" charset="0"/>
                                          </a:rPr>
                                          <m:t>𝑗</m:t>
                                        </m:r>
                                      </m:sub>
                                    </m:sSub>
                                    <m:r>
                                      <a:rPr lang="en-US" sz="2400" b="0" i="1" smtClean="0">
                                        <a:latin typeface="Cambria Math" panose="02040503050406030204" pitchFamily="18" charset="0"/>
                                        <a:ea typeface="Cambria Math" panose="02040503050406030204" pitchFamily="18" charset="0"/>
                                      </a:rPr>
                                      <m:t>)</m:t>
                                    </m:r>
                                  </m:e>
                                </m:nary>
                              </m:e>
                            </m:nary>
                          </m:e>
                        </m:nary>
                      </m:e>
                    </m:d>
                  </m:oMath>
                </a14:m>
                <a:br>
                  <a:rPr lang="en-US" dirty="0"/>
                </a:br>
                <a:br>
                  <a:rPr lang="en-US" dirty="0"/>
                </a:br>
                <a:endParaRPr lang="en-US" dirty="0"/>
              </a:p>
            </p:txBody>
          </p:sp>
        </mc:Choice>
        <mc:Fallback xmlns="">
          <p:sp>
            <p:nvSpPr>
              <p:cNvPr id="3" name="Content Placeholder 2">
                <a:extLst>
                  <a:ext uri="{FF2B5EF4-FFF2-40B4-BE49-F238E27FC236}">
                    <a16:creationId xmlns:a16="http://schemas.microsoft.com/office/drawing/2014/main" id="{87FED638-2B82-41E3-8DF3-65621CCFF96C}"/>
                  </a:ext>
                </a:extLst>
              </p:cNvPr>
              <p:cNvSpPr>
                <a:spLocks noGrp="1" noRot="1" noChangeAspect="1" noMove="1" noResize="1" noEditPoints="1" noAdjustHandles="1" noChangeArrowheads="1" noChangeShapeType="1" noTextEdit="1"/>
              </p:cNvSpPr>
              <p:nvPr>
                <p:ph idx="1"/>
              </p:nvPr>
            </p:nvSpPr>
            <p:spPr>
              <a:xfrm>
                <a:off x="207034" y="1825625"/>
                <a:ext cx="11818190" cy="4351338"/>
              </a:xfrm>
              <a:blipFill>
                <a:blip r:embed="rId2"/>
                <a:stretch>
                  <a:fillRect l="-928" t="-2241"/>
                </a:stretch>
              </a:blipFill>
            </p:spPr>
            <p:txBody>
              <a:bodyPr/>
              <a:lstStyle/>
              <a:p>
                <a:r>
                  <a:rPr lang="en-US">
                    <a:noFill/>
                  </a:rPr>
                  <a:t> </a:t>
                </a:r>
              </a:p>
            </p:txBody>
          </p:sp>
        </mc:Fallback>
      </mc:AlternateContent>
      <p:sp>
        <p:nvSpPr>
          <p:cNvPr id="4" name="Left Brace 3">
            <a:extLst>
              <a:ext uri="{FF2B5EF4-FFF2-40B4-BE49-F238E27FC236}">
                <a16:creationId xmlns:a16="http://schemas.microsoft.com/office/drawing/2014/main" id="{903C60A2-8F94-4AC9-BD98-03BFA7A2E2AD}"/>
              </a:ext>
            </a:extLst>
          </p:cNvPr>
          <p:cNvSpPr/>
          <p:nvPr/>
        </p:nvSpPr>
        <p:spPr>
          <a:xfrm rot="16200000">
            <a:off x="5523785" y="3867509"/>
            <a:ext cx="862638" cy="1547003"/>
          </a:xfrm>
          <a:prstGeom prst="leftBrace">
            <a:avLst/>
          </a:prstGeom>
          <a:ln w="444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TextBox 4">
            <a:extLst>
              <a:ext uri="{FF2B5EF4-FFF2-40B4-BE49-F238E27FC236}">
                <a16:creationId xmlns:a16="http://schemas.microsoft.com/office/drawing/2014/main" id="{2F46C099-5304-468D-8025-0E3F036523E2}"/>
              </a:ext>
            </a:extLst>
          </p:cNvPr>
          <p:cNvSpPr txBox="1"/>
          <p:nvPr/>
        </p:nvSpPr>
        <p:spPr>
          <a:xfrm>
            <a:off x="4184042" y="5393814"/>
            <a:ext cx="3542124" cy="461665"/>
          </a:xfrm>
          <a:prstGeom prst="rect">
            <a:avLst/>
          </a:prstGeom>
          <a:noFill/>
        </p:spPr>
        <p:txBody>
          <a:bodyPr wrap="none" rtlCol="0">
            <a:spAutoFit/>
          </a:bodyPr>
          <a:lstStyle/>
          <a:p>
            <a:r>
              <a:rPr lang="en-US" sz="2400" dirty="0"/>
              <a:t>Continuous Node Potential</a:t>
            </a:r>
          </a:p>
        </p:txBody>
      </p:sp>
      <p:sp>
        <p:nvSpPr>
          <p:cNvPr id="6" name="TextBox 5">
            <a:extLst>
              <a:ext uri="{FF2B5EF4-FFF2-40B4-BE49-F238E27FC236}">
                <a16:creationId xmlns:a16="http://schemas.microsoft.com/office/drawing/2014/main" id="{56E66032-578B-4C3F-8759-EF2BF4B4EAAB}"/>
              </a:ext>
            </a:extLst>
          </p:cNvPr>
          <p:cNvSpPr txBox="1"/>
          <p:nvPr/>
        </p:nvSpPr>
        <p:spPr>
          <a:xfrm>
            <a:off x="2651943" y="6019512"/>
            <a:ext cx="6928372" cy="584775"/>
          </a:xfrm>
          <a:prstGeom prst="rect">
            <a:avLst/>
          </a:prstGeom>
          <a:noFill/>
        </p:spPr>
        <p:txBody>
          <a:bodyPr wrap="none" rtlCol="0">
            <a:spAutoFit/>
          </a:bodyPr>
          <a:lstStyle/>
          <a:p>
            <a:r>
              <a:rPr lang="en-US" sz="1600" dirty="0"/>
              <a:t>Source: Lee and Hastie. Learning the Structure of Mixed Graphical Models. 2013. </a:t>
            </a:r>
          </a:p>
          <a:p>
            <a:r>
              <a:rPr lang="en-US" sz="1600" i="1" dirty="0"/>
              <a:t>Journal of Computational and Graphical Statistics</a:t>
            </a:r>
            <a:endParaRPr lang="en-US" sz="1600" dirty="0"/>
          </a:p>
        </p:txBody>
      </p:sp>
    </p:spTree>
    <p:extLst>
      <p:ext uri="{BB962C8B-B14F-4D97-AF65-F5344CB8AC3E}">
        <p14:creationId xmlns:p14="http://schemas.microsoft.com/office/powerpoint/2010/main" val="40158552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2F909-25CD-4AD9-A1D3-B65BE882509A}"/>
              </a:ext>
            </a:extLst>
          </p:cNvPr>
          <p:cNvSpPr>
            <a:spLocks noGrp="1"/>
          </p:cNvSpPr>
          <p:nvPr>
            <p:ph type="title"/>
          </p:nvPr>
        </p:nvSpPr>
        <p:spPr/>
        <p:txBody>
          <a:bodyPr/>
          <a:lstStyle/>
          <a:p>
            <a:r>
              <a:rPr lang="en-US" dirty="0"/>
              <a:t>Mixed Graphical Models (MGM)</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7FED638-2B82-41E3-8DF3-65621CCFF96C}"/>
                  </a:ext>
                </a:extLst>
              </p:cNvPr>
              <p:cNvSpPr>
                <a:spLocks noGrp="1"/>
              </p:cNvSpPr>
              <p:nvPr>
                <p:ph idx="1"/>
              </p:nvPr>
            </p:nvSpPr>
            <p:spPr>
              <a:xfrm>
                <a:off x="207034" y="1825625"/>
                <a:ext cx="11818190" cy="4351338"/>
              </a:xfrm>
            </p:spPr>
            <p:txBody>
              <a:bodyPr>
                <a:normAutofit/>
              </a:bodyPr>
              <a:lstStyle/>
              <a:p>
                <a:r>
                  <a:rPr lang="en-US" dirty="0"/>
                  <a:t>Pairwise Markov Random Field on mixed variables with the following joint distribution:</a:t>
                </a:r>
                <a:br>
                  <a:rPr lang="en-US" dirty="0"/>
                </a:br>
                <a:br>
                  <a:rPr lang="en-US" dirty="0"/>
                </a:br>
                <a14:m>
                  <m:oMath xmlns:m="http://schemas.openxmlformats.org/officeDocument/2006/math">
                    <m:r>
                      <a:rPr lang="en-US" sz="2400" b="0" i="1" smtClean="0">
                        <a:latin typeface="Cambria Math" panose="02040503050406030204" pitchFamily="18" charset="0"/>
                      </a:rPr>
                      <m:t>𝑝</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𝑥</m:t>
                        </m:r>
                        <m:r>
                          <a:rPr lang="en-US" sz="2400" b="0" i="1" smtClean="0">
                            <a:latin typeface="Cambria Math" panose="02040503050406030204" pitchFamily="18" charset="0"/>
                          </a:rPr>
                          <m:t>,</m:t>
                        </m:r>
                        <m:r>
                          <a:rPr lang="en-US" sz="2400" b="0" i="1" smtClean="0">
                            <a:latin typeface="Cambria Math" panose="02040503050406030204" pitchFamily="18" charset="0"/>
                          </a:rPr>
                          <m:t>𝑦</m:t>
                        </m:r>
                        <m:r>
                          <a:rPr lang="en-US" sz="2400" b="0" i="1" smtClean="0">
                            <a:latin typeface="Cambria Math" panose="02040503050406030204" pitchFamily="18" charset="0"/>
                          </a:rPr>
                          <m:t>;</m:t>
                        </m:r>
                        <m:r>
                          <m:rPr>
                            <m:sty m:val="p"/>
                          </m:rPr>
                          <a:rPr lang="el-GR" sz="2400" b="0" i="1" smtClean="0">
                            <a:latin typeface="Cambria Math" panose="02040503050406030204" pitchFamily="18" charset="0"/>
                          </a:rPr>
                          <m:t>θ</m:t>
                        </m:r>
                      </m:e>
                    </m:d>
                    <m:r>
                      <a:rPr lang="en-US" sz="2400" b="0" i="1" smtClean="0">
                        <a:latin typeface="Cambria Math" panose="02040503050406030204" pitchFamily="18" charset="0"/>
                        <a:ea typeface="Cambria Math" panose="02040503050406030204" pitchFamily="18" charset="0"/>
                      </a:rPr>
                      <m:t>∝</m:t>
                    </m:r>
                    <m:r>
                      <m:rPr>
                        <m:sty m:val="p"/>
                      </m:rPr>
                      <a:rPr lang="en-US" sz="2400" b="0" i="0" smtClean="0">
                        <a:latin typeface="Cambria Math" panose="02040503050406030204" pitchFamily="18" charset="0"/>
                        <a:ea typeface="Cambria Math" panose="02040503050406030204" pitchFamily="18" charset="0"/>
                      </a:rPr>
                      <m:t>exp</m:t>
                    </m:r>
                    <m:r>
                      <a:rPr lang="en-US" sz="2400" b="0" i="1" smtClean="0">
                        <a:latin typeface="Cambria Math" panose="02040503050406030204" pitchFamily="18" charset="0"/>
                        <a:ea typeface="Cambria Math" panose="02040503050406030204" pitchFamily="18" charset="0"/>
                      </a:rPr>
                      <m:t>⁡</m:t>
                    </m:r>
                    <m:d>
                      <m:dPr>
                        <m:ctrlPr>
                          <a:rPr lang="en-US" sz="2400" b="0" i="1" smtClean="0">
                            <a:latin typeface="Cambria Math" panose="02040503050406030204" pitchFamily="18" charset="0"/>
                            <a:ea typeface="Cambria Math" panose="02040503050406030204" pitchFamily="18" charset="0"/>
                          </a:rPr>
                        </m:ctrlPr>
                      </m:dPr>
                      <m:e>
                        <m:nary>
                          <m:naryPr>
                            <m:chr m:val="∑"/>
                            <m:ctrlPr>
                              <a:rPr lang="en-US" sz="2400" b="0" i="1" smtClean="0">
                                <a:latin typeface="Cambria Math" panose="02040503050406030204" pitchFamily="18" charset="0"/>
                                <a:ea typeface="Cambria Math" panose="02040503050406030204" pitchFamily="18" charset="0"/>
                              </a:rPr>
                            </m:ctrlPr>
                          </m:naryPr>
                          <m:sub>
                            <m:r>
                              <m:rPr>
                                <m:brk m:alnAt="23"/>
                              </m:rPr>
                              <a:rPr lang="en-US" sz="2400" b="0" i="1" smtClean="0">
                                <a:latin typeface="Cambria Math" panose="02040503050406030204" pitchFamily="18" charset="0"/>
                                <a:ea typeface="Cambria Math" panose="02040503050406030204" pitchFamily="18" charset="0"/>
                              </a:rPr>
                              <m:t>𝑠</m:t>
                            </m:r>
                            <m:r>
                              <a:rPr lang="en-US" sz="2400" b="0" i="1" smtClean="0">
                                <a:latin typeface="Cambria Math" panose="02040503050406030204" pitchFamily="18" charset="0"/>
                                <a:ea typeface="Cambria Math" panose="02040503050406030204" pitchFamily="18" charset="0"/>
                              </a:rPr>
                              <m:t>=1</m:t>
                            </m:r>
                          </m:sub>
                          <m:sup>
                            <m:r>
                              <a:rPr lang="en-US" sz="2400" b="0" i="1" smtClean="0">
                                <a:latin typeface="Cambria Math" panose="02040503050406030204" pitchFamily="18" charset="0"/>
                                <a:ea typeface="Cambria Math" panose="02040503050406030204" pitchFamily="18" charset="0"/>
                              </a:rPr>
                              <m:t>𝑝</m:t>
                            </m:r>
                          </m:sup>
                          <m:e>
                            <m:nary>
                              <m:naryPr>
                                <m:chr m:val="∑"/>
                                <m:ctrlPr>
                                  <a:rPr lang="en-US" sz="2400" b="0" i="1" smtClean="0">
                                    <a:latin typeface="Cambria Math" panose="02040503050406030204" pitchFamily="18" charset="0"/>
                                    <a:ea typeface="Cambria Math" panose="02040503050406030204" pitchFamily="18" charset="0"/>
                                  </a:rPr>
                                </m:ctrlPr>
                              </m:naryPr>
                              <m:sub>
                                <m:r>
                                  <m:rPr>
                                    <m:brk m:alnAt="23"/>
                                  </m:rPr>
                                  <a:rPr lang="en-US" sz="2400" b="0" i="1" smtClean="0">
                                    <a:latin typeface="Cambria Math" panose="02040503050406030204" pitchFamily="18" charset="0"/>
                                    <a:ea typeface="Cambria Math" panose="02040503050406030204" pitchFamily="18" charset="0"/>
                                  </a:rPr>
                                  <m:t>𝑡</m:t>
                                </m:r>
                                <m:r>
                                  <a:rPr lang="en-US" sz="2400" b="0" i="1" smtClean="0">
                                    <a:latin typeface="Cambria Math" panose="02040503050406030204" pitchFamily="18" charset="0"/>
                                    <a:ea typeface="Cambria Math" panose="02040503050406030204" pitchFamily="18" charset="0"/>
                                  </a:rPr>
                                  <m:t>=1</m:t>
                                </m:r>
                              </m:sub>
                              <m:sup>
                                <m:r>
                                  <a:rPr lang="en-US" sz="2400" b="0" i="1" smtClean="0">
                                    <a:latin typeface="Cambria Math" panose="02040503050406030204" pitchFamily="18" charset="0"/>
                                    <a:ea typeface="Cambria Math" panose="02040503050406030204" pitchFamily="18" charset="0"/>
                                  </a:rPr>
                                  <m:t>𝑝</m:t>
                                </m:r>
                              </m:sup>
                              <m:e>
                                <m:r>
                                  <a:rPr lang="en-US" sz="2400" b="0" i="1" smtClean="0">
                                    <a:latin typeface="Cambria Math" panose="02040503050406030204" pitchFamily="18" charset="0"/>
                                    <a:ea typeface="Cambria Math" panose="02040503050406030204" pitchFamily="18" charset="0"/>
                                  </a:rPr>
                                  <m:t>−</m:t>
                                </m:r>
                                <m:f>
                                  <m:fPr>
                                    <m:ctrlPr>
                                      <a:rPr lang="en-US" sz="2400" b="0" i="1" smtClean="0">
                                        <a:latin typeface="Cambria Math" panose="02040503050406030204" pitchFamily="18" charset="0"/>
                                        <a:ea typeface="Cambria Math" panose="02040503050406030204" pitchFamily="18" charset="0"/>
                                      </a:rPr>
                                    </m:ctrlPr>
                                  </m:fPr>
                                  <m:num>
                                    <m:r>
                                      <a:rPr lang="en-US" sz="2400" b="0" i="1" smtClean="0">
                                        <a:latin typeface="Cambria Math" panose="02040503050406030204" pitchFamily="18" charset="0"/>
                                        <a:ea typeface="Cambria Math" panose="02040503050406030204" pitchFamily="18" charset="0"/>
                                      </a:rPr>
                                      <m:t>1</m:t>
                                    </m:r>
                                  </m:num>
                                  <m:den>
                                    <m:r>
                                      <a:rPr lang="en-US" sz="2400" b="0" i="1" smtClean="0">
                                        <a:latin typeface="Cambria Math" panose="02040503050406030204" pitchFamily="18" charset="0"/>
                                        <a:ea typeface="Cambria Math" panose="02040503050406030204" pitchFamily="18" charset="0"/>
                                      </a:rPr>
                                      <m:t>2</m:t>
                                    </m:r>
                                  </m:den>
                                </m:f>
                                <m:sSub>
                                  <m:sSubPr>
                                    <m:ctrlPr>
                                      <a:rPr lang="en-US" sz="2400" b="0" i="1" smtClean="0">
                                        <a:latin typeface="Cambria Math" panose="02040503050406030204" pitchFamily="18" charset="0"/>
                                        <a:ea typeface="Cambria Math" panose="02040503050406030204" pitchFamily="18" charset="0"/>
                                      </a:rPr>
                                    </m:ctrlPr>
                                  </m:sSubPr>
                                  <m:e>
                                    <m:r>
                                      <m:rPr>
                                        <m:sty m:val="p"/>
                                      </m:rPr>
                                      <a:rPr lang="el-GR" sz="2400" b="0" i="1" smtClean="0">
                                        <a:latin typeface="Cambria Math" panose="02040503050406030204" pitchFamily="18" charset="0"/>
                                        <a:ea typeface="Cambria Math" panose="02040503050406030204" pitchFamily="18" charset="0"/>
                                      </a:rPr>
                                      <m:t>β</m:t>
                                    </m:r>
                                  </m:e>
                                  <m:sub>
                                    <m:r>
                                      <a:rPr lang="en-US" sz="2400" b="0" i="1" smtClean="0">
                                        <a:latin typeface="Cambria Math" panose="02040503050406030204" pitchFamily="18" charset="0"/>
                                        <a:ea typeface="Cambria Math" panose="02040503050406030204" pitchFamily="18" charset="0"/>
                                      </a:rPr>
                                      <m:t>𝑠𝑡</m:t>
                                    </m:r>
                                  </m:sub>
                                </m:sSub>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𝑥</m:t>
                                    </m:r>
                                  </m:e>
                                  <m:sub>
                                    <m:r>
                                      <a:rPr lang="en-US" sz="2400" b="0" i="1" smtClean="0">
                                        <a:latin typeface="Cambria Math" panose="02040503050406030204" pitchFamily="18" charset="0"/>
                                        <a:ea typeface="Cambria Math" panose="02040503050406030204" pitchFamily="18" charset="0"/>
                                      </a:rPr>
                                      <m:t>𝑠</m:t>
                                    </m:r>
                                  </m:sub>
                                </m:sSub>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𝑥</m:t>
                                    </m:r>
                                  </m:e>
                                  <m:sub>
                                    <m:r>
                                      <a:rPr lang="en-US" sz="2400" b="0" i="1" smtClean="0">
                                        <a:latin typeface="Cambria Math" panose="02040503050406030204" pitchFamily="18" charset="0"/>
                                        <a:ea typeface="Cambria Math" panose="02040503050406030204" pitchFamily="18" charset="0"/>
                                      </a:rPr>
                                      <m:t>𝑡</m:t>
                                    </m:r>
                                  </m:sub>
                                </m:sSub>
                              </m:e>
                            </m:nary>
                            <m:r>
                              <a:rPr lang="en-US" sz="2400" b="0" i="1" smtClean="0">
                                <a:latin typeface="Cambria Math" panose="02040503050406030204" pitchFamily="18" charset="0"/>
                                <a:ea typeface="Cambria Math" panose="02040503050406030204" pitchFamily="18" charset="0"/>
                              </a:rPr>
                              <m:t>+</m:t>
                            </m:r>
                            <m:nary>
                              <m:naryPr>
                                <m:chr m:val="∑"/>
                                <m:ctrlPr>
                                  <a:rPr lang="en-US" sz="2400" b="0" i="1" smtClean="0">
                                    <a:latin typeface="Cambria Math" panose="02040503050406030204" pitchFamily="18" charset="0"/>
                                    <a:ea typeface="Cambria Math" panose="02040503050406030204" pitchFamily="18" charset="0"/>
                                  </a:rPr>
                                </m:ctrlPr>
                              </m:naryPr>
                              <m:sub>
                                <m:r>
                                  <m:rPr>
                                    <m:brk m:alnAt="23"/>
                                  </m:rPr>
                                  <a:rPr lang="en-US" sz="2400" b="0" i="1" smtClean="0">
                                    <a:latin typeface="Cambria Math" panose="02040503050406030204" pitchFamily="18" charset="0"/>
                                    <a:ea typeface="Cambria Math" panose="02040503050406030204" pitchFamily="18" charset="0"/>
                                  </a:rPr>
                                  <m:t>𝑠</m:t>
                                </m:r>
                                <m:r>
                                  <a:rPr lang="en-US" sz="2400" b="0" i="1" smtClean="0">
                                    <a:latin typeface="Cambria Math" panose="02040503050406030204" pitchFamily="18" charset="0"/>
                                    <a:ea typeface="Cambria Math" panose="02040503050406030204" pitchFamily="18" charset="0"/>
                                  </a:rPr>
                                  <m:t>=1</m:t>
                                </m:r>
                              </m:sub>
                              <m:sup>
                                <m:r>
                                  <a:rPr lang="en-US" sz="2400" b="0" i="1" smtClean="0">
                                    <a:latin typeface="Cambria Math" panose="02040503050406030204" pitchFamily="18" charset="0"/>
                                    <a:ea typeface="Cambria Math" panose="02040503050406030204" pitchFamily="18" charset="0"/>
                                  </a:rPr>
                                  <m:t>𝑝</m:t>
                                </m:r>
                              </m:sup>
                              <m:e>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𝛼</m:t>
                                    </m:r>
                                  </m:e>
                                  <m:sub>
                                    <m:r>
                                      <a:rPr lang="en-US" sz="2400" b="0" i="1" smtClean="0">
                                        <a:latin typeface="Cambria Math" panose="02040503050406030204" pitchFamily="18" charset="0"/>
                                        <a:ea typeface="Cambria Math" panose="02040503050406030204" pitchFamily="18" charset="0"/>
                                      </a:rPr>
                                      <m:t>𝑠</m:t>
                                    </m:r>
                                  </m:sub>
                                </m:sSub>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𝑥</m:t>
                                    </m:r>
                                  </m:e>
                                  <m:sub>
                                    <m:r>
                                      <a:rPr lang="en-US" sz="2400" b="0" i="1" smtClean="0">
                                        <a:latin typeface="Cambria Math" panose="02040503050406030204" pitchFamily="18" charset="0"/>
                                        <a:ea typeface="Cambria Math" panose="02040503050406030204" pitchFamily="18" charset="0"/>
                                      </a:rPr>
                                      <m:t>𝑠</m:t>
                                    </m:r>
                                  </m:sub>
                                </m:sSub>
                              </m:e>
                            </m:nary>
                            <m:r>
                              <a:rPr lang="en-US" sz="2400" b="0" i="1" smtClean="0">
                                <a:latin typeface="Cambria Math" panose="02040503050406030204" pitchFamily="18" charset="0"/>
                                <a:ea typeface="Cambria Math" panose="02040503050406030204" pitchFamily="18" charset="0"/>
                              </a:rPr>
                              <m:t>+</m:t>
                            </m:r>
                            <m:nary>
                              <m:naryPr>
                                <m:chr m:val="∑"/>
                                <m:ctrlPr>
                                  <a:rPr lang="en-US" sz="2400" b="0" i="1" smtClean="0">
                                    <a:latin typeface="Cambria Math" panose="02040503050406030204" pitchFamily="18" charset="0"/>
                                    <a:ea typeface="Cambria Math" panose="02040503050406030204" pitchFamily="18" charset="0"/>
                                  </a:rPr>
                                </m:ctrlPr>
                              </m:naryPr>
                              <m:sub>
                                <m:r>
                                  <m:rPr>
                                    <m:brk m:alnAt="23"/>
                                  </m:rPr>
                                  <a:rPr lang="en-US" sz="2400" b="0" i="1" smtClean="0">
                                    <a:latin typeface="Cambria Math" panose="02040503050406030204" pitchFamily="18" charset="0"/>
                                    <a:ea typeface="Cambria Math" panose="02040503050406030204" pitchFamily="18" charset="0"/>
                                  </a:rPr>
                                  <m:t>𝑠</m:t>
                                </m:r>
                                <m:r>
                                  <a:rPr lang="en-US" sz="2400" b="0" i="1" smtClean="0">
                                    <a:latin typeface="Cambria Math" panose="02040503050406030204" pitchFamily="18" charset="0"/>
                                    <a:ea typeface="Cambria Math" panose="02040503050406030204" pitchFamily="18" charset="0"/>
                                  </a:rPr>
                                  <m:t>=1</m:t>
                                </m:r>
                              </m:sub>
                              <m:sup>
                                <m:r>
                                  <a:rPr lang="en-US" sz="2400" b="0" i="1" smtClean="0">
                                    <a:latin typeface="Cambria Math" panose="02040503050406030204" pitchFamily="18" charset="0"/>
                                    <a:ea typeface="Cambria Math" panose="02040503050406030204" pitchFamily="18" charset="0"/>
                                  </a:rPr>
                                  <m:t>𝑝</m:t>
                                </m:r>
                              </m:sup>
                              <m:e>
                                <m:nary>
                                  <m:naryPr>
                                    <m:chr m:val="∑"/>
                                    <m:ctrlPr>
                                      <a:rPr lang="en-US" sz="2400" b="0" i="1" smtClean="0">
                                        <a:latin typeface="Cambria Math" panose="02040503050406030204" pitchFamily="18" charset="0"/>
                                        <a:ea typeface="Cambria Math" panose="02040503050406030204" pitchFamily="18" charset="0"/>
                                      </a:rPr>
                                    </m:ctrlPr>
                                  </m:naryPr>
                                  <m:sub>
                                    <m:r>
                                      <m:rPr>
                                        <m:brk m:alnAt="23"/>
                                      </m:rPr>
                                      <a:rPr lang="en-US" sz="2400" b="0" i="1" smtClean="0">
                                        <a:latin typeface="Cambria Math" panose="02040503050406030204" pitchFamily="18" charset="0"/>
                                        <a:ea typeface="Cambria Math" panose="02040503050406030204" pitchFamily="18" charset="0"/>
                                      </a:rPr>
                                      <m:t>𝑗</m:t>
                                    </m:r>
                                    <m:r>
                                      <a:rPr lang="en-US" sz="2400" b="0" i="1" smtClean="0">
                                        <a:latin typeface="Cambria Math" panose="02040503050406030204" pitchFamily="18" charset="0"/>
                                        <a:ea typeface="Cambria Math" panose="02040503050406030204" pitchFamily="18" charset="0"/>
                                      </a:rPr>
                                      <m:t>=1</m:t>
                                    </m:r>
                                  </m:sub>
                                  <m:sup>
                                    <m:r>
                                      <a:rPr lang="en-US" sz="2400" b="0" i="1" smtClean="0">
                                        <a:latin typeface="Cambria Math" panose="02040503050406030204" pitchFamily="18" charset="0"/>
                                        <a:ea typeface="Cambria Math" panose="02040503050406030204" pitchFamily="18" charset="0"/>
                                      </a:rPr>
                                      <m:t>𝑞</m:t>
                                    </m:r>
                                  </m:sup>
                                  <m:e>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𝜌</m:t>
                                        </m:r>
                                      </m:e>
                                      <m:sub>
                                        <m:r>
                                          <a:rPr lang="en-US" sz="2400" b="0" i="1" smtClean="0">
                                            <a:latin typeface="Cambria Math" panose="02040503050406030204" pitchFamily="18" charset="0"/>
                                            <a:ea typeface="Cambria Math" panose="02040503050406030204" pitchFamily="18" charset="0"/>
                                          </a:rPr>
                                          <m:t>𝑠𝑗</m:t>
                                        </m:r>
                                      </m:sub>
                                    </m:sSub>
                                    <m:r>
                                      <a:rPr lang="en-US" sz="2400" b="0" i="1" smtClean="0">
                                        <a:latin typeface="Cambria Math" panose="02040503050406030204" pitchFamily="18" charset="0"/>
                                        <a:ea typeface="Cambria Math" panose="02040503050406030204" pitchFamily="18" charset="0"/>
                                      </a:rPr>
                                      <m:t>(</m:t>
                                    </m:r>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𝑦</m:t>
                                        </m:r>
                                      </m:e>
                                      <m:sub>
                                        <m:r>
                                          <a:rPr lang="en-US" sz="2400" b="0" i="1" smtClean="0">
                                            <a:latin typeface="Cambria Math" panose="02040503050406030204" pitchFamily="18" charset="0"/>
                                            <a:ea typeface="Cambria Math" panose="02040503050406030204" pitchFamily="18" charset="0"/>
                                          </a:rPr>
                                          <m:t>𝑗</m:t>
                                        </m:r>
                                      </m:sub>
                                    </m:sSub>
                                    <m:r>
                                      <a:rPr lang="en-US" sz="2400" b="0" i="1" smtClean="0">
                                        <a:latin typeface="Cambria Math" panose="02040503050406030204" pitchFamily="18" charset="0"/>
                                        <a:ea typeface="Cambria Math" panose="02040503050406030204" pitchFamily="18" charset="0"/>
                                      </a:rPr>
                                      <m:t>)</m:t>
                                    </m:r>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𝑥</m:t>
                                        </m:r>
                                      </m:e>
                                      <m:sub>
                                        <m:r>
                                          <a:rPr lang="en-US" sz="2400" b="0" i="1" smtClean="0">
                                            <a:latin typeface="Cambria Math" panose="02040503050406030204" pitchFamily="18" charset="0"/>
                                            <a:ea typeface="Cambria Math" panose="02040503050406030204" pitchFamily="18" charset="0"/>
                                          </a:rPr>
                                          <m:t>𝑠</m:t>
                                        </m:r>
                                      </m:sub>
                                    </m:sSub>
                                  </m:e>
                                </m:nary>
                              </m:e>
                            </m:nary>
                            <m:r>
                              <a:rPr lang="en-US" sz="2400" b="0" i="1" smtClean="0">
                                <a:latin typeface="Cambria Math" panose="02040503050406030204" pitchFamily="18" charset="0"/>
                                <a:ea typeface="Cambria Math" panose="02040503050406030204" pitchFamily="18" charset="0"/>
                              </a:rPr>
                              <m:t>+</m:t>
                            </m:r>
                            <m:nary>
                              <m:naryPr>
                                <m:chr m:val="∑"/>
                                <m:ctrlPr>
                                  <a:rPr lang="en-US" sz="2400" b="0" i="1" smtClean="0">
                                    <a:latin typeface="Cambria Math" panose="02040503050406030204" pitchFamily="18" charset="0"/>
                                    <a:ea typeface="Cambria Math" panose="02040503050406030204" pitchFamily="18" charset="0"/>
                                  </a:rPr>
                                </m:ctrlPr>
                              </m:naryPr>
                              <m:sub>
                                <m:r>
                                  <m:rPr>
                                    <m:brk m:alnAt="23"/>
                                  </m:rPr>
                                  <a:rPr lang="en-US" sz="2400" b="0" i="1" smtClean="0">
                                    <a:latin typeface="Cambria Math" panose="02040503050406030204" pitchFamily="18" charset="0"/>
                                    <a:ea typeface="Cambria Math" panose="02040503050406030204" pitchFamily="18" charset="0"/>
                                  </a:rPr>
                                  <m:t>𝑗</m:t>
                                </m:r>
                                <m:r>
                                  <a:rPr lang="en-US" sz="2400" b="0" i="1" smtClean="0">
                                    <a:latin typeface="Cambria Math" panose="02040503050406030204" pitchFamily="18" charset="0"/>
                                    <a:ea typeface="Cambria Math" panose="02040503050406030204" pitchFamily="18" charset="0"/>
                                  </a:rPr>
                                  <m:t>=1</m:t>
                                </m:r>
                              </m:sub>
                              <m:sup>
                                <m:r>
                                  <a:rPr lang="en-US" sz="2400" b="0" i="1" smtClean="0">
                                    <a:latin typeface="Cambria Math" panose="02040503050406030204" pitchFamily="18" charset="0"/>
                                    <a:ea typeface="Cambria Math" panose="02040503050406030204" pitchFamily="18" charset="0"/>
                                  </a:rPr>
                                  <m:t>𝑞</m:t>
                                </m:r>
                              </m:sup>
                              <m:e>
                                <m:nary>
                                  <m:naryPr>
                                    <m:chr m:val="∑"/>
                                    <m:ctrlPr>
                                      <a:rPr lang="en-US" sz="2400" b="0" i="1" smtClean="0">
                                        <a:latin typeface="Cambria Math" panose="02040503050406030204" pitchFamily="18" charset="0"/>
                                        <a:ea typeface="Cambria Math" panose="02040503050406030204" pitchFamily="18" charset="0"/>
                                      </a:rPr>
                                    </m:ctrlPr>
                                  </m:naryPr>
                                  <m:sub>
                                    <m:r>
                                      <m:rPr>
                                        <m:brk m:alnAt="23"/>
                                      </m:rPr>
                                      <a:rPr lang="en-US" sz="2400" b="0" i="1" smtClean="0">
                                        <a:latin typeface="Cambria Math" panose="02040503050406030204" pitchFamily="18" charset="0"/>
                                        <a:ea typeface="Cambria Math" panose="02040503050406030204" pitchFamily="18" charset="0"/>
                                      </a:rPr>
                                      <m:t>𝑟</m:t>
                                    </m:r>
                                    <m:r>
                                      <a:rPr lang="en-US" sz="2400" b="0" i="1" smtClean="0">
                                        <a:latin typeface="Cambria Math" panose="02040503050406030204" pitchFamily="18" charset="0"/>
                                        <a:ea typeface="Cambria Math" panose="02040503050406030204" pitchFamily="18" charset="0"/>
                                      </a:rPr>
                                      <m:t>=1</m:t>
                                    </m:r>
                                  </m:sub>
                                  <m:sup>
                                    <m:r>
                                      <a:rPr lang="en-US" sz="2400" b="0" i="1" smtClean="0">
                                        <a:latin typeface="Cambria Math" panose="02040503050406030204" pitchFamily="18" charset="0"/>
                                        <a:ea typeface="Cambria Math" panose="02040503050406030204" pitchFamily="18" charset="0"/>
                                      </a:rPr>
                                      <m:t>𝑞</m:t>
                                    </m:r>
                                  </m:sup>
                                  <m:e>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𝜑</m:t>
                                        </m:r>
                                      </m:e>
                                      <m:sub>
                                        <m:r>
                                          <a:rPr lang="en-US" sz="2400" b="0" i="1" smtClean="0">
                                            <a:latin typeface="Cambria Math" panose="02040503050406030204" pitchFamily="18" charset="0"/>
                                            <a:ea typeface="Cambria Math" panose="02040503050406030204" pitchFamily="18" charset="0"/>
                                          </a:rPr>
                                          <m:t>𝑟𝑗</m:t>
                                        </m:r>
                                      </m:sub>
                                    </m:sSub>
                                    <m:r>
                                      <a:rPr lang="en-US" sz="2400" b="0" i="1" smtClean="0">
                                        <a:latin typeface="Cambria Math" panose="02040503050406030204" pitchFamily="18" charset="0"/>
                                        <a:ea typeface="Cambria Math" panose="02040503050406030204" pitchFamily="18" charset="0"/>
                                      </a:rPr>
                                      <m:t>(</m:t>
                                    </m:r>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𝑦</m:t>
                                        </m:r>
                                      </m:e>
                                      <m:sub>
                                        <m:r>
                                          <a:rPr lang="en-US" sz="2400" b="0" i="1" smtClean="0">
                                            <a:latin typeface="Cambria Math" panose="02040503050406030204" pitchFamily="18" charset="0"/>
                                            <a:ea typeface="Cambria Math" panose="02040503050406030204" pitchFamily="18" charset="0"/>
                                          </a:rPr>
                                          <m:t>𝑟</m:t>
                                        </m:r>
                                      </m:sub>
                                    </m:sSub>
                                    <m:r>
                                      <a:rPr lang="en-US" sz="2400" b="0" i="1" smtClean="0">
                                        <a:latin typeface="Cambria Math" panose="02040503050406030204" pitchFamily="18" charset="0"/>
                                        <a:ea typeface="Cambria Math" panose="02040503050406030204" pitchFamily="18" charset="0"/>
                                      </a:rPr>
                                      <m:t>,</m:t>
                                    </m:r>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𝑦</m:t>
                                        </m:r>
                                      </m:e>
                                      <m:sub>
                                        <m:r>
                                          <a:rPr lang="en-US" sz="2400" b="0" i="1" smtClean="0">
                                            <a:latin typeface="Cambria Math" panose="02040503050406030204" pitchFamily="18" charset="0"/>
                                            <a:ea typeface="Cambria Math" panose="02040503050406030204" pitchFamily="18" charset="0"/>
                                          </a:rPr>
                                          <m:t>𝑗</m:t>
                                        </m:r>
                                      </m:sub>
                                    </m:sSub>
                                    <m:r>
                                      <a:rPr lang="en-US" sz="2400" b="0" i="1" smtClean="0">
                                        <a:latin typeface="Cambria Math" panose="02040503050406030204" pitchFamily="18" charset="0"/>
                                        <a:ea typeface="Cambria Math" panose="02040503050406030204" pitchFamily="18" charset="0"/>
                                      </a:rPr>
                                      <m:t>)</m:t>
                                    </m:r>
                                  </m:e>
                                </m:nary>
                              </m:e>
                            </m:nary>
                          </m:e>
                        </m:nary>
                      </m:e>
                    </m:d>
                  </m:oMath>
                </a14:m>
                <a:br>
                  <a:rPr lang="en-US" dirty="0"/>
                </a:br>
                <a:br>
                  <a:rPr lang="en-US" dirty="0"/>
                </a:br>
                <a:endParaRPr lang="en-US" dirty="0"/>
              </a:p>
            </p:txBody>
          </p:sp>
        </mc:Choice>
        <mc:Fallback xmlns="">
          <p:sp>
            <p:nvSpPr>
              <p:cNvPr id="3" name="Content Placeholder 2">
                <a:extLst>
                  <a:ext uri="{FF2B5EF4-FFF2-40B4-BE49-F238E27FC236}">
                    <a16:creationId xmlns:a16="http://schemas.microsoft.com/office/drawing/2014/main" id="{87FED638-2B82-41E3-8DF3-65621CCFF96C}"/>
                  </a:ext>
                </a:extLst>
              </p:cNvPr>
              <p:cNvSpPr>
                <a:spLocks noGrp="1" noRot="1" noChangeAspect="1" noMove="1" noResize="1" noEditPoints="1" noAdjustHandles="1" noChangeArrowheads="1" noChangeShapeType="1" noTextEdit="1"/>
              </p:cNvSpPr>
              <p:nvPr>
                <p:ph idx="1"/>
              </p:nvPr>
            </p:nvSpPr>
            <p:spPr>
              <a:xfrm>
                <a:off x="207034" y="1825625"/>
                <a:ext cx="11818190" cy="4351338"/>
              </a:xfrm>
              <a:blipFill>
                <a:blip r:embed="rId2"/>
                <a:stretch>
                  <a:fillRect l="-928" t="-2241"/>
                </a:stretch>
              </a:blipFill>
            </p:spPr>
            <p:txBody>
              <a:bodyPr/>
              <a:lstStyle/>
              <a:p>
                <a:r>
                  <a:rPr lang="en-US">
                    <a:noFill/>
                  </a:rPr>
                  <a:t> </a:t>
                </a:r>
              </a:p>
            </p:txBody>
          </p:sp>
        </mc:Fallback>
      </mc:AlternateContent>
      <p:sp>
        <p:nvSpPr>
          <p:cNvPr id="4" name="Left Brace 3">
            <a:extLst>
              <a:ext uri="{FF2B5EF4-FFF2-40B4-BE49-F238E27FC236}">
                <a16:creationId xmlns:a16="http://schemas.microsoft.com/office/drawing/2014/main" id="{903C60A2-8F94-4AC9-BD98-03BFA7A2E2AD}"/>
              </a:ext>
            </a:extLst>
          </p:cNvPr>
          <p:cNvSpPr/>
          <p:nvPr/>
        </p:nvSpPr>
        <p:spPr>
          <a:xfrm rot="16200000">
            <a:off x="7507862" y="3505200"/>
            <a:ext cx="862638" cy="2271622"/>
          </a:xfrm>
          <a:prstGeom prst="leftBrace">
            <a:avLst/>
          </a:prstGeom>
          <a:ln w="444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TextBox 4">
            <a:extLst>
              <a:ext uri="{FF2B5EF4-FFF2-40B4-BE49-F238E27FC236}">
                <a16:creationId xmlns:a16="http://schemas.microsoft.com/office/drawing/2014/main" id="{2F46C099-5304-468D-8025-0E3F036523E2}"/>
              </a:ext>
            </a:extLst>
          </p:cNvPr>
          <p:cNvSpPr txBox="1"/>
          <p:nvPr/>
        </p:nvSpPr>
        <p:spPr>
          <a:xfrm>
            <a:off x="5647977" y="5421998"/>
            <a:ext cx="4582408" cy="461665"/>
          </a:xfrm>
          <a:prstGeom prst="rect">
            <a:avLst/>
          </a:prstGeom>
          <a:noFill/>
        </p:spPr>
        <p:txBody>
          <a:bodyPr wrap="none" rtlCol="0">
            <a:spAutoFit/>
          </a:bodyPr>
          <a:lstStyle/>
          <a:p>
            <a:r>
              <a:rPr lang="en-US" sz="2400" dirty="0"/>
              <a:t>Continuous-Discrete Edge Potential</a:t>
            </a:r>
          </a:p>
        </p:txBody>
      </p:sp>
      <p:sp>
        <p:nvSpPr>
          <p:cNvPr id="6" name="TextBox 5">
            <a:extLst>
              <a:ext uri="{FF2B5EF4-FFF2-40B4-BE49-F238E27FC236}">
                <a16:creationId xmlns:a16="http://schemas.microsoft.com/office/drawing/2014/main" id="{7F0307C1-3C07-42CD-818D-A11D2EB330BC}"/>
              </a:ext>
            </a:extLst>
          </p:cNvPr>
          <p:cNvSpPr txBox="1"/>
          <p:nvPr/>
        </p:nvSpPr>
        <p:spPr>
          <a:xfrm>
            <a:off x="2651943" y="6005117"/>
            <a:ext cx="6928372" cy="584775"/>
          </a:xfrm>
          <a:prstGeom prst="rect">
            <a:avLst/>
          </a:prstGeom>
          <a:noFill/>
        </p:spPr>
        <p:txBody>
          <a:bodyPr wrap="none" rtlCol="0">
            <a:spAutoFit/>
          </a:bodyPr>
          <a:lstStyle/>
          <a:p>
            <a:r>
              <a:rPr lang="en-US" sz="1600" dirty="0"/>
              <a:t>Source: Lee and Hastie. Learning the Structure of Mixed Graphical Models. 2013. </a:t>
            </a:r>
          </a:p>
          <a:p>
            <a:r>
              <a:rPr lang="en-US" sz="1600" i="1" dirty="0"/>
              <a:t>Journal of Computational and Graphical Statistics</a:t>
            </a:r>
            <a:endParaRPr lang="en-US" sz="1600" dirty="0"/>
          </a:p>
        </p:txBody>
      </p:sp>
    </p:spTree>
    <p:extLst>
      <p:ext uri="{BB962C8B-B14F-4D97-AF65-F5344CB8AC3E}">
        <p14:creationId xmlns:p14="http://schemas.microsoft.com/office/powerpoint/2010/main" val="28850421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2F909-25CD-4AD9-A1D3-B65BE882509A}"/>
              </a:ext>
            </a:extLst>
          </p:cNvPr>
          <p:cNvSpPr>
            <a:spLocks noGrp="1"/>
          </p:cNvSpPr>
          <p:nvPr>
            <p:ph type="title"/>
          </p:nvPr>
        </p:nvSpPr>
        <p:spPr/>
        <p:txBody>
          <a:bodyPr/>
          <a:lstStyle/>
          <a:p>
            <a:r>
              <a:rPr lang="en-US" dirty="0"/>
              <a:t>Mixed Graphical Models (MGM)</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7FED638-2B82-41E3-8DF3-65621CCFF96C}"/>
                  </a:ext>
                </a:extLst>
              </p:cNvPr>
              <p:cNvSpPr>
                <a:spLocks noGrp="1"/>
              </p:cNvSpPr>
              <p:nvPr>
                <p:ph idx="1"/>
              </p:nvPr>
            </p:nvSpPr>
            <p:spPr>
              <a:xfrm>
                <a:off x="207034" y="1825625"/>
                <a:ext cx="11818190" cy="4351338"/>
              </a:xfrm>
            </p:spPr>
            <p:txBody>
              <a:bodyPr>
                <a:normAutofit/>
              </a:bodyPr>
              <a:lstStyle/>
              <a:p>
                <a:r>
                  <a:rPr lang="en-US" dirty="0"/>
                  <a:t>Pairwise Markov Random Field on mixed variables with the following joint distribution:</a:t>
                </a:r>
                <a:br>
                  <a:rPr lang="en-US" dirty="0"/>
                </a:br>
                <a:br>
                  <a:rPr lang="en-US" dirty="0"/>
                </a:br>
                <a14:m>
                  <m:oMath xmlns:m="http://schemas.openxmlformats.org/officeDocument/2006/math">
                    <m:r>
                      <a:rPr lang="en-US" sz="2400" b="0" i="1" smtClean="0">
                        <a:latin typeface="Cambria Math" panose="02040503050406030204" pitchFamily="18" charset="0"/>
                      </a:rPr>
                      <m:t>𝑝</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𝑥</m:t>
                        </m:r>
                        <m:r>
                          <a:rPr lang="en-US" sz="2400" b="0" i="1" smtClean="0">
                            <a:latin typeface="Cambria Math" panose="02040503050406030204" pitchFamily="18" charset="0"/>
                          </a:rPr>
                          <m:t>,</m:t>
                        </m:r>
                        <m:r>
                          <a:rPr lang="en-US" sz="2400" b="0" i="1" smtClean="0">
                            <a:latin typeface="Cambria Math" panose="02040503050406030204" pitchFamily="18" charset="0"/>
                          </a:rPr>
                          <m:t>𝑦</m:t>
                        </m:r>
                        <m:r>
                          <a:rPr lang="en-US" sz="2400" b="0" i="1" smtClean="0">
                            <a:latin typeface="Cambria Math" panose="02040503050406030204" pitchFamily="18" charset="0"/>
                          </a:rPr>
                          <m:t>;</m:t>
                        </m:r>
                        <m:r>
                          <m:rPr>
                            <m:sty m:val="p"/>
                          </m:rPr>
                          <a:rPr lang="el-GR" sz="2400" b="0" i="1" smtClean="0">
                            <a:latin typeface="Cambria Math" panose="02040503050406030204" pitchFamily="18" charset="0"/>
                          </a:rPr>
                          <m:t>θ</m:t>
                        </m:r>
                      </m:e>
                    </m:d>
                    <m:r>
                      <a:rPr lang="en-US" sz="2400" b="0" i="1" smtClean="0">
                        <a:latin typeface="Cambria Math" panose="02040503050406030204" pitchFamily="18" charset="0"/>
                        <a:ea typeface="Cambria Math" panose="02040503050406030204" pitchFamily="18" charset="0"/>
                      </a:rPr>
                      <m:t>∝</m:t>
                    </m:r>
                    <m:r>
                      <m:rPr>
                        <m:sty m:val="p"/>
                      </m:rPr>
                      <a:rPr lang="en-US" sz="2400" b="0" i="0" smtClean="0">
                        <a:latin typeface="Cambria Math" panose="02040503050406030204" pitchFamily="18" charset="0"/>
                        <a:ea typeface="Cambria Math" panose="02040503050406030204" pitchFamily="18" charset="0"/>
                      </a:rPr>
                      <m:t>exp</m:t>
                    </m:r>
                    <m:r>
                      <a:rPr lang="en-US" sz="2400" b="0" i="1" smtClean="0">
                        <a:latin typeface="Cambria Math" panose="02040503050406030204" pitchFamily="18" charset="0"/>
                        <a:ea typeface="Cambria Math" panose="02040503050406030204" pitchFamily="18" charset="0"/>
                      </a:rPr>
                      <m:t>⁡</m:t>
                    </m:r>
                    <m:d>
                      <m:dPr>
                        <m:ctrlPr>
                          <a:rPr lang="en-US" sz="2400" b="0" i="1" smtClean="0">
                            <a:latin typeface="Cambria Math" panose="02040503050406030204" pitchFamily="18" charset="0"/>
                            <a:ea typeface="Cambria Math" panose="02040503050406030204" pitchFamily="18" charset="0"/>
                          </a:rPr>
                        </m:ctrlPr>
                      </m:dPr>
                      <m:e>
                        <m:nary>
                          <m:naryPr>
                            <m:chr m:val="∑"/>
                            <m:ctrlPr>
                              <a:rPr lang="en-US" sz="2400" b="0" i="1" smtClean="0">
                                <a:latin typeface="Cambria Math" panose="02040503050406030204" pitchFamily="18" charset="0"/>
                                <a:ea typeface="Cambria Math" panose="02040503050406030204" pitchFamily="18" charset="0"/>
                              </a:rPr>
                            </m:ctrlPr>
                          </m:naryPr>
                          <m:sub>
                            <m:r>
                              <m:rPr>
                                <m:brk m:alnAt="23"/>
                              </m:rPr>
                              <a:rPr lang="en-US" sz="2400" b="0" i="1" smtClean="0">
                                <a:latin typeface="Cambria Math" panose="02040503050406030204" pitchFamily="18" charset="0"/>
                                <a:ea typeface="Cambria Math" panose="02040503050406030204" pitchFamily="18" charset="0"/>
                              </a:rPr>
                              <m:t>𝑠</m:t>
                            </m:r>
                            <m:r>
                              <a:rPr lang="en-US" sz="2400" b="0" i="1" smtClean="0">
                                <a:latin typeface="Cambria Math" panose="02040503050406030204" pitchFamily="18" charset="0"/>
                                <a:ea typeface="Cambria Math" panose="02040503050406030204" pitchFamily="18" charset="0"/>
                              </a:rPr>
                              <m:t>=1</m:t>
                            </m:r>
                          </m:sub>
                          <m:sup>
                            <m:r>
                              <a:rPr lang="en-US" sz="2400" b="0" i="1" smtClean="0">
                                <a:latin typeface="Cambria Math" panose="02040503050406030204" pitchFamily="18" charset="0"/>
                                <a:ea typeface="Cambria Math" panose="02040503050406030204" pitchFamily="18" charset="0"/>
                              </a:rPr>
                              <m:t>𝑝</m:t>
                            </m:r>
                          </m:sup>
                          <m:e>
                            <m:nary>
                              <m:naryPr>
                                <m:chr m:val="∑"/>
                                <m:ctrlPr>
                                  <a:rPr lang="en-US" sz="2400" b="0" i="1" smtClean="0">
                                    <a:latin typeface="Cambria Math" panose="02040503050406030204" pitchFamily="18" charset="0"/>
                                    <a:ea typeface="Cambria Math" panose="02040503050406030204" pitchFamily="18" charset="0"/>
                                  </a:rPr>
                                </m:ctrlPr>
                              </m:naryPr>
                              <m:sub>
                                <m:r>
                                  <m:rPr>
                                    <m:brk m:alnAt="23"/>
                                  </m:rPr>
                                  <a:rPr lang="en-US" sz="2400" b="0" i="1" smtClean="0">
                                    <a:latin typeface="Cambria Math" panose="02040503050406030204" pitchFamily="18" charset="0"/>
                                    <a:ea typeface="Cambria Math" panose="02040503050406030204" pitchFamily="18" charset="0"/>
                                  </a:rPr>
                                  <m:t>𝑡</m:t>
                                </m:r>
                                <m:r>
                                  <a:rPr lang="en-US" sz="2400" b="0" i="1" smtClean="0">
                                    <a:latin typeface="Cambria Math" panose="02040503050406030204" pitchFamily="18" charset="0"/>
                                    <a:ea typeface="Cambria Math" panose="02040503050406030204" pitchFamily="18" charset="0"/>
                                  </a:rPr>
                                  <m:t>=1</m:t>
                                </m:r>
                              </m:sub>
                              <m:sup>
                                <m:r>
                                  <a:rPr lang="en-US" sz="2400" b="0" i="1" smtClean="0">
                                    <a:latin typeface="Cambria Math" panose="02040503050406030204" pitchFamily="18" charset="0"/>
                                    <a:ea typeface="Cambria Math" panose="02040503050406030204" pitchFamily="18" charset="0"/>
                                  </a:rPr>
                                  <m:t>𝑝</m:t>
                                </m:r>
                              </m:sup>
                              <m:e>
                                <m:r>
                                  <a:rPr lang="en-US" sz="2400" b="0" i="1" smtClean="0">
                                    <a:latin typeface="Cambria Math" panose="02040503050406030204" pitchFamily="18" charset="0"/>
                                    <a:ea typeface="Cambria Math" panose="02040503050406030204" pitchFamily="18" charset="0"/>
                                  </a:rPr>
                                  <m:t>−</m:t>
                                </m:r>
                                <m:f>
                                  <m:fPr>
                                    <m:ctrlPr>
                                      <a:rPr lang="en-US" sz="2400" b="0" i="1" smtClean="0">
                                        <a:latin typeface="Cambria Math" panose="02040503050406030204" pitchFamily="18" charset="0"/>
                                        <a:ea typeface="Cambria Math" panose="02040503050406030204" pitchFamily="18" charset="0"/>
                                      </a:rPr>
                                    </m:ctrlPr>
                                  </m:fPr>
                                  <m:num>
                                    <m:r>
                                      <a:rPr lang="en-US" sz="2400" b="0" i="1" smtClean="0">
                                        <a:latin typeface="Cambria Math" panose="02040503050406030204" pitchFamily="18" charset="0"/>
                                        <a:ea typeface="Cambria Math" panose="02040503050406030204" pitchFamily="18" charset="0"/>
                                      </a:rPr>
                                      <m:t>1</m:t>
                                    </m:r>
                                  </m:num>
                                  <m:den>
                                    <m:r>
                                      <a:rPr lang="en-US" sz="2400" b="0" i="1" smtClean="0">
                                        <a:latin typeface="Cambria Math" panose="02040503050406030204" pitchFamily="18" charset="0"/>
                                        <a:ea typeface="Cambria Math" panose="02040503050406030204" pitchFamily="18" charset="0"/>
                                      </a:rPr>
                                      <m:t>2</m:t>
                                    </m:r>
                                  </m:den>
                                </m:f>
                                <m:sSub>
                                  <m:sSubPr>
                                    <m:ctrlPr>
                                      <a:rPr lang="en-US" sz="2400" b="0" i="1" smtClean="0">
                                        <a:latin typeface="Cambria Math" panose="02040503050406030204" pitchFamily="18" charset="0"/>
                                        <a:ea typeface="Cambria Math" panose="02040503050406030204" pitchFamily="18" charset="0"/>
                                      </a:rPr>
                                    </m:ctrlPr>
                                  </m:sSubPr>
                                  <m:e>
                                    <m:r>
                                      <m:rPr>
                                        <m:sty m:val="p"/>
                                      </m:rPr>
                                      <a:rPr lang="el-GR" sz="2400" b="0" i="1" smtClean="0">
                                        <a:latin typeface="Cambria Math" panose="02040503050406030204" pitchFamily="18" charset="0"/>
                                        <a:ea typeface="Cambria Math" panose="02040503050406030204" pitchFamily="18" charset="0"/>
                                      </a:rPr>
                                      <m:t>β</m:t>
                                    </m:r>
                                  </m:e>
                                  <m:sub>
                                    <m:r>
                                      <a:rPr lang="en-US" sz="2400" b="0" i="1" smtClean="0">
                                        <a:latin typeface="Cambria Math" panose="02040503050406030204" pitchFamily="18" charset="0"/>
                                        <a:ea typeface="Cambria Math" panose="02040503050406030204" pitchFamily="18" charset="0"/>
                                      </a:rPr>
                                      <m:t>𝑠𝑡</m:t>
                                    </m:r>
                                  </m:sub>
                                </m:sSub>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𝑥</m:t>
                                    </m:r>
                                  </m:e>
                                  <m:sub>
                                    <m:r>
                                      <a:rPr lang="en-US" sz="2400" b="0" i="1" smtClean="0">
                                        <a:latin typeface="Cambria Math" panose="02040503050406030204" pitchFamily="18" charset="0"/>
                                        <a:ea typeface="Cambria Math" panose="02040503050406030204" pitchFamily="18" charset="0"/>
                                      </a:rPr>
                                      <m:t>𝑠</m:t>
                                    </m:r>
                                  </m:sub>
                                </m:sSub>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𝑥</m:t>
                                    </m:r>
                                  </m:e>
                                  <m:sub>
                                    <m:r>
                                      <a:rPr lang="en-US" sz="2400" b="0" i="1" smtClean="0">
                                        <a:latin typeface="Cambria Math" panose="02040503050406030204" pitchFamily="18" charset="0"/>
                                        <a:ea typeface="Cambria Math" panose="02040503050406030204" pitchFamily="18" charset="0"/>
                                      </a:rPr>
                                      <m:t>𝑡</m:t>
                                    </m:r>
                                  </m:sub>
                                </m:sSub>
                              </m:e>
                            </m:nary>
                            <m:r>
                              <a:rPr lang="en-US" sz="2400" b="0" i="1" smtClean="0">
                                <a:latin typeface="Cambria Math" panose="02040503050406030204" pitchFamily="18" charset="0"/>
                                <a:ea typeface="Cambria Math" panose="02040503050406030204" pitchFamily="18" charset="0"/>
                              </a:rPr>
                              <m:t>+</m:t>
                            </m:r>
                            <m:nary>
                              <m:naryPr>
                                <m:chr m:val="∑"/>
                                <m:ctrlPr>
                                  <a:rPr lang="en-US" sz="2400" b="0" i="1" smtClean="0">
                                    <a:latin typeface="Cambria Math" panose="02040503050406030204" pitchFamily="18" charset="0"/>
                                    <a:ea typeface="Cambria Math" panose="02040503050406030204" pitchFamily="18" charset="0"/>
                                  </a:rPr>
                                </m:ctrlPr>
                              </m:naryPr>
                              <m:sub>
                                <m:r>
                                  <m:rPr>
                                    <m:brk m:alnAt="23"/>
                                  </m:rPr>
                                  <a:rPr lang="en-US" sz="2400" b="0" i="1" smtClean="0">
                                    <a:latin typeface="Cambria Math" panose="02040503050406030204" pitchFamily="18" charset="0"/>
                                    <a:ea typeface="Cambria Math" panose="02040503050406030204" pitchFamily="18" charset="0"/>
                                  </a:rPr>
                                  <m:t>𝑠</m:t>
                                </m:r>
                                <m:r>
                                  <a:rPr lang="en-US" sz="2400" b="0" i="1" smtClean="0">
                                    <a:latin typeface="Cambria Math" panose="02040503050406030204" pitchFamily="18" charset="0"/>
                                    <a:ea typeface="Cambria Math" panose="02040503050406030204" pitchFamily="18" charset="0"/>
                                  </a:rPr>
                                  <m:t>=1</m:t>
                                </m:r>
                              </m:sub>
                              <m:sup>
                                <m:r>
                                  <a:rPr lang="en-US" sz="2400" b="0" i="1" smtClean="0">
                                    <a:latin typeface="Cambria Math" panose="02040503050406030204" pitchFamily="18" charset="0"/>
                                    <a:ea typeface="Cambria Math" panose="02040503050406030204" pitchFamily="18" charset="0"/>
                                  </a:rPr>
                                  <m:t>𝑝</m:t>
                                </m:r>
                              </m:sup>
                              <m:e>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𝛼</m:t>
                                    </m:r>
                                  </m:e>
                                  <m:sub>
                                    <m:r>
                                      <a:rPr lang="en-US" sz="2400" b="0" i="1" smtClean="0">
                                        <a:latin typeface="Cambria Math" panose="02040503050406030204" pitchFamily="18" charset="0"/>
                                        <a:ea typeface="Cambria Math" panose="02040503050406030204" pitchFamily="18" charset="0"/>
                                      </a:rPr>
                                      <m:t>𝑠</m:t>
                                    </m:r>
                                  </m:sub>
                                </m:sSub>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𝑥</m:t>
                                    </m:r>
                                  </m:e>
                                  <m:sub>
                                    <m:r>
                                      <a:rPr lang="en-US" sz="2400" b="0" i="1" smtClean="0">
                                        <a:latin typeface="Cambria Math" panose="02040503050406030204" pitchFamily="18" charset="0"/>
                                        <a:ea typeface="Cambria Math" panose="02040503050406030204" pitchFamily="18" charset="0"/>
                                      </a:rPr>
                                      <m:t>𝑠</m:t>
                                    </m:r>
                                  </m:sub>
                                </m:sSub>
                              </m:e>
                            </m:nary>
                            <m:r>
                              <a:rPr lang="en-US" sz="2400" b="0" i="1" smtClean="0">
                                <a:latin typeface="Cambria Math" panose="02040503050406030204" pitchFamily="18" charset="0"/>
                                <a:ea typeface="Cambria Math" panose="02040503050406030204" pitchFamily="18" charset="0"/>
                              </a:rPr>
                              <m:t>+</m:t>
                            </m:r>
                            <m:nary>
                              <m:naryPr>
                                <m:chr m:val="∑"/>
                                <m:ctrlPr>
                                  <a:rPr lang="en-US" sz="2400" b="0" i="1" smtClean="0">
                                    <a:latin typeface="Cambria Math" panose="02040503050406030204" pitchFamily="18" charset="0"/>
                                    <a:ea typeface="Cambria Math" panose="02040503050406030204" pitchFamily="18" charset="0"/>
                                  </a:rPr>
                                </m:ctrlPr>
                              </m:naryPr>
                              <m:sub>
                                <m:r>
                                  <m:rPr>
                                    <m:brk m:alnAt="23"/>
                                  </m:rPr>
                                  <a:rPr lang="en-US" sz="2400" b="0" i="1" smtClean="0">
                                    <a:latin typeface="Cambria Math" panose="02040503050406030204" pitchFamily="18" charset="0"/>
                                    <a:ea typeface="Cambria Math" panose="02040503050406030204" pitchFamily="18" charset="0"/>
                                  </a:rPr>
                                  <m:t>𝑠</m:t>
                                </m:r>
                                <m:r>
                                  <a:rPr lang="en-US" sz="2400" b="0" i="1" smtClean="0">
                                    <a:latin typeface="Cambria Math" panose="02040503050406030204" pitchFamily="18" charset="0"/>
                                    <a:ea typeface="Cambria Math" panose="02040503050406030204" pitchFamily="18" charset="0"/>
                                  </a:rPr>
                                  <m:t>=1</m:t>
                                </m:r>
                              </m:sub>
                              <m:sup>
                                <m:r>
                                  <a:rPr lang="en-US" sz="2400" b="0" i="1" smtClean="0">
                                    <a:latin typeface="Cambria Math" panose="02040503050406030204" pitchFamily="18" charset="0"/>
                                    <a:ea typeface="Cambria Math" panose="02040503050406030204" pitchFamily="18" charset="0"/>
                                  </a:rPr>
                                  <m:t>𝑝</m:t>
                                </m:r>
                              </m:sup>
                              <m:e>
                                <m:nary>
                                  <m:naryPr>
                                    <m:chr m:val="∑"/>
                                    <m:ctrlPr>
                                      <a:rPr lang="en-US" sz="2400" b="0" i="1" smtClean="0">
                                        <a:latin typeface="Cambria Math" panose="02040503050406030204" pitchFamily="18" charset="0"/>
                                        <a:ea typeface="Cambria Math" panose="02040503050406030204" pitchFamily="18" charset="0"/>
                                      </a:rPr>
                                    </m:ctrlPr>
                                  </m:naryPr>
                                  <m:sub>
                                    <m:r>
                                      <m:rPr>
                                        <m:brk m:alnAt="23"/>
                                      </m:rPr>
                                      <a:rPr lang="en-US" sz="2400" b="0" i="1" smtClean="0">
                                        <a:latin typeface="Cambria Math" panose="02040503050406030204" pitchFamily="18" charset="0"/>
                                        <a:ea typeface="Cambria Math" panose="02040503050406030204" pitchFamily="18" charset="0"/>
                                      </a:rPr>
                                      <m:t>𝑗</m:t>
                                    </m:r>
                                    <m:r>
                                      <a:rPr lang="en-US" sz="2400" b="0" i="1" smtClean="0">
                                        <a:latin typeface="Cambria Math" panose="02040503050406030204" pitchFamily="18" charset="0"/>
                                        <a:ea typeface="Cambria Math" panose="02040503050406030204" pitchFamily="18" charset="0"/>
                                      </a:rPr>
                                      <m:t>=1</m:t>
                                    </m:r>
                                  </m:sub>
                                  <m:sup>
                                    <m:r>
                                      <a:rPr lang="en-US" sz="2400" b="0" i="1" smtClean="0">
                                        <a:latin typeface="Cambria Math" panose="02040503050406030204" pitchFamily="18" charset="0"/>
                                        <a:ea typeface="Cambria Math" panose="02040503050406030204" pitchFamily="18" charset="0"/>
                                      </a:rPr>
                                      <m:t>𝑞</m:t>
                                    </m:r>
                                  </m:sup>
                                  <m:e>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𝜌</m:t>
                                        </m:r>
                                      </m:e>
                                      <m:sub>
                                        <m:r>
                                          <a:rPr lang="en-US" sz="2400" b="0" i="1" smtClean="0">
                                            <a:latin typeface="Cambria Math" panose="02040503050406030204" pitchFamily="18" charset="0"/>
                                            <a:ea typeface="Cambria Math" panose="02040503050406030204" pitchFamily="18" charset="0"/>
                                          </a:rPr>
                                          <m:t>𝑠𝑗</m:t>
                                        </m:r>
                                      </m:sub>
                                    </m:sSub>
                                    <m:r>
                                      <a:rPr lang="en-US" sz="2400" b="0" i="1" smtClean="0">
                                        <a:latin typeface="Cambria Math" panose="02040503050406030204" pitchFamily="18" charset="0"/>
                                        <a:ea typeface="Cambria Math" panose="02040503050406030204" pitchFamily="18" charset="0"/>
                                      </a:rPr>
                                      <m:t>(</m:t>
                                    </m:r>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𝑦</m:t>
                                        </m:r>
                                      </m:e>
                                      <m:sub>
                                        <m:r>
                                          <a:rPr lang="en-US" sz="2400" b="0" i="1" smtClean="0">
                                            <a:latin typeface="Cambria Math" panose="02040503050406030204" pitchFamily="18" charset="0"/>
                                            <a:ea typeface="Cambria Math" panose="02040503050406030204" pitchFamily="18" charset="0"/>
                                          </a:rPr>
                                          <m:t>𝑗</m:t>
                                        </m:r>
                                      </m:sub>
                                    </m:sSub>
                                    <m:r>
                                      <a:rPr lang="en-US" sz="2400" b="0" i="1" smtClean="0">
                                        <a:latin typeface="Cambria Math" panose="02040503050406030204" pitchFamily="18" charset="0"/>
                                        <a:ea typeface="Cambria Math" panose="02040503050406030204" pitchFamily="18" charset="0"/>
                                      </a:rPr>
                                      <m:t>)</m:t>
                                    </m:r>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𝑥</m:t>
                                        </m:r>
                                      </m:e>
                                      <m:sub>
                                        <m:r>
                                          <a:rPr lang="en-US" sz="2400" b="0" i="1" smtClean="0">
                                            <a:latin typeface="Cambria Math" panose="02040503050406030204" pitchFamily="18" charset="0"/>
                                            <a:ea typeface="Cambria Math" panose="02040503050406030204" pitchFamily="18" charset="0"/>
                                          </a:rPr>
                                          <m:t>𝑠</m:t>
                                        </m:r>
                                      </m:sub>
                                    </m:sSub>
                                  </m:e>
                                </m:nary>
                              </m:e>
                            </m:nary>
                            <m:r>
                              <a:rPr lang="en-US" sz="2400" b="0" i="1" smtClean="0">
                                <a:latin typeface="Cambria Math" panose="02040503050406030204" pitchFamily="18" charset="0"/>
                                <a:ea typeface="Cambria Math" panose="02040503050406030204" pitchFamily="18" charset="0"/>
                              </a:rPr>
                              <m:t>+</m:t>
                            </m:r>
                            <m:nary>
                              <m:naryPr>
                                <m:chr m:val="∑"/>
                                <m:ctrlPr>
                                  <a:rPr lang="en-US" sz="2400" b="0" i="1" smtClean="0">
                                    <a:latin typeface="Cambria Math" panose="02040503050406030204" pitchFamily="18" charset="0"/>
                                    <a:ea typeface="Cambria Math" panose="02040503050406030204" pitchFamily="18" charset="0"/>
                                  </a:rPr>
                                </m:ctrlPr>
                              </m:naryPr>
                              <m:sub>
                                <m:r>
                                  <m:rPr>
                                    <m:brk m:alnAt="23"/>
                                  </m:rPr>
                                  <a:rPr lang="en-US" sz="2400" b="0" i="1" smtClean="0">
                                    <a:latin typeface="Cambria Math" panose="02040503050406030204" pitchFamily="18" charset="0"/>
                                    <a:ea typeface="Cambria Math" panose="02040503050406030204" pitchFamily="18" charset="0"/>
                                  </a:rPr>
                                  <m:t>𝑗</m:t>
                                </m:r>
                                <m:r>
                                  <a:rPr lang="en-US" sz="2400" b="0" i="1" smtClean="0">
                                    <a:latin typeface="Cambria Math" panose="02040503050406030204" pitchFamily="18" charset="0"/>
                                    <a:ea typeface="Cambria Math" panose="02040503050406030204" pitchFamily="18" charset="0"/>
                                  </a:rPr>
                                  <m:t>=1</m:t>
                                </m:r>
                              </m:sub>
                              <m:sup>
                                <m:r>
                                  <a:rPr lang="en-US" sz="2400" b="0" i="1" smtClean="0">
                                    <a:latin typeface="Cambria Math" panose="02040503050406030204" pitchFamily="18" charset="0"/>
                                    <a:ea typeface="Cambria Math" panose="02040503050406030204" pitchFamily="18" charset="0"/>
                                  </a:rPr>
                                  <m:t>𝑞</m:t>
                                </m:r>
                              </m:sup>
                              <m:e>
                                <m:nary>
                                  <m:naryPr>
                                    <m:chr m:val="∑"/>
                                    <m:ctrlPr>
                                      <a:rPr lang="en-US" sz="2400" b="0" i="1" smtClean="0">
                                        <a:latin typeface="Cambria Math" panose="02040503050406030204" pitchFamily="18" charset="0"/>
                                        <a:ea typeface="Cambria Math" panose="02040503050406030204" pitchFamily="18" charset="0"/>
                                      </a:rPr>
                                    </m:ctrlPr>
                                  </m:naryPr>
                                  <m:sub>
                                    <m:r>
                                      <m:rPr>
                                        <m:brk m:alnAt="23"/>
                                      </m:rPr>
                                      <a:rPr lang="en-US" sz="2400" b="0" i="1" smtClean="0">
                                        <a:latin typeface="Cambria Math" panose="02040503050406030204" pitchFamily="18" charset="0"/>
                                        <a:ea typeface="Cambria Math" panose="02040503050406030204" pitchFamily="18" charset="0"/>
                                      </a:rPr>
                                      <m:t>𝑟</m:t>
                                    </m:r>
                                    <m:r>
                                      <a:rPr lang="en-US" sz="2400" b="0" i="1" smtClean="0">
                                        <a:latin typeface="Cambria Math" panose="02040503050406030204" pitchFamily="18" charset="0"/>
                                        <a:ea typeface="Cambria Math" panose="02040503050406030204" pitchFamily="18" charset="0"/>
                                      </a:rPr>
                                      <m:t>=1</m:t>
                                    </m:r>
                                  </m:sub>
                                  <m:sup>
                                    <m:r>
                                      <a:rPr lang="en-US" sz="2400" b="0" i="1" smtClean="0">
                                        <a:latin typeface="Cambria Math" panose="02040503050406030204" pitchFamily="18" charset="0"/>
                                        <a:ea typeface="Cambria Math" panose="02040503050406030204" pitchFamily="18" charset="0"/>
                                      </a:rPr>
                                      <m:t>𝑞</m:t>
                                    </m:r>
                                  </m:sup>
                                  <m:e>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𝜑</m:t>
                                        </m:r>
                                      </m:e>
                                      <m:sub>
                                        <m:r>
                                          <a:rPr lang="en-US" sz="2400" b="0" i="1" smtClean="0">
                                            <a:latin typeface="Cambria Math" panose="02040503050406030204" pitchFamily="18" charset="0"/>
                                            <a:ea typeface="Cambria Math" panose="02040503050406030204" pitchFamily="18" charset="0"/>
                                          </a:rPr>
                                          <m:t>𝑟𝑗</m:t>
                                        </m:r>
                                      </m:sub>
                                    </m:sSub>
                                    <m:r>
                                      <a:rPr lang="en-US" sz="2400" b="0" i="1" smtClean="0">
                                        <a:latin typeface="Cambria Math" panose="02040503050406030204" pitchFamily="18" charset="0"/>
                                        <a:ea typeface="Cambria Math" panose="02040503050406030204" pitchFamily="18" charset="0"/>
                                      </a:rPr>
                                      <m:t>(</m:t>
                                    </m:r>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𝑦</m:t>
                                        </m:r>
                                      </m:e>
                                      <m:sub>
                                        <m:r>
                                          <a:rPr lang="en-US" sz="2400" b="0" i="1" smtClean="0">
                                            <a:latin typeface="Cambria Math" panose="02040503050406030204" pitchFamily="18" charset="0"/>
                                            <a:ea typeface="Cambria Math" panose="02040503050406030204" pitchFamily="18" charset="0"/>
                                          </a:rPr>
                                          <m:t>𝑟</m:t>
                                        </m:r>
                                      </m:sub>
                                    </m:sSub>
                                    <m:r>
                                      <a:rPr lang="en-US" sz="2400" b="0" i="1" smtClean="0">
                                        <a:latin typeface="Cambria Math" panose="02040503050406030204" pitchFamily="18" charset="0"/>
                                        <a:ea typeface="Cambria Math" panose="02040503050406030204" pitchFamily="18" charset="0"/>
                                      </a:rPr>
                                      <m:t>,</m:t>
                                    </m:r>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𝑦</m:t>
                                        </m:r>
                                      </m:e>
                                      <m:sub>
                                        <m:r>
                                          <a:rPr lang="en-US" sz="2400" b="0" i="1" smtClean="0">
                                            <a:latin typeface="Cambria Math" panose="02040503050406030204" pitchFamily="18" charset="0"/>
                                            <a:ea typeface="Cambria Math" panose="02040503050406030204" pitchFamily="18" charset="0"/>
                                          </a:rPr>
                                          <m:t>𝑗</m:t>
                                        </m:r>
                                      </m:sub>
                                    </m:sSub>
                                    <m:r>
                                      <a:rPr lang="en-US" sz="2400" b="0" i="1" smtClean="0">
                                        <a:latin typeface="Cambria Math" panose="02040503050406030204" pitchFamily="18" charset="0"/>
                                        <a:ea typeface="Cambria Math" panose="02040503050406030204" pitchFamily="18" charset="0"/>
                                      </a:rPr>
                                      <m:t>)</m:t>
                                    </m:r>
                                  </m:e>
                                </m:nary>
                              </m:e>
                            </m:nary>
                          </m:e>
                        </m:nary>
                      </m:e>
                    </m:d>
                  </m:oMath>
                </a14:m>
                <a:br>
                  <a:rPr lang="en-US" dirty="0"/>
                </a:br>
                <a:br>
                  <a:rPr lang="en-US" dirty="0"/>
                </a:br>
                <a:endParaRPr lang="en-US" dirty="0"/>
              </a:p>
            </p:txBody>
          </p:sp>
        </mc:Choice>
        <mc:Fallback xmlns="">
          <p:sp>
            <p:nvSpPr>
              <p:cNvPr id="3" name="Content Placeholder 2">
                <a:extLst>
                  <a:ext uri="{FF2B5EF4-FFF2-40B4-BE49-F238E27FC236}">
                    <a16:creationId xmlns:a16="http://schemas.microsoft.com/office/drawing/2014/main" id="{87FED638-2B82-41E3-8DF3-65621CCFF96C}"/>
                  </a:ext>
                </a:extLst>
              </p:cNvPr>
              <p:cNvSpPr>
                <a:spLocks noGrp="1" noRot="1" noChangeAspect="1" noMove="1" noResize="1" noEditPoints="1" noAdjustHandles="1" noChangeArrowheads="1" noChangeShapeType="1" noTextEdit="1"/>
              </p:cNvSpPr>
              <p:nvPr>
                <p:ph idx="1"/>
              </p:nvPr>
            </p:nvSpPr>
            <p:spPr>
              <a:xfrm>
                <a:off x="207034" y="1825625"/>
                <a:ext cx="11818190" cy="4351338"/>
              </a:xfrm>
              <a:blipFill>
                <a:blip r:embed="rId2"/>
                <a:stretch>
                  <a:fillRect l="-928" t="-2241"/>
                </a:stretch>
              </a:blipFill>
            </p:spPr>
            <p:txBody>
              <a:bodyPr/>
              <a:lstStyle/>
              <a:p>
                <a:r>
                  <a:rPr lang="en-US">
                    <a:noFill/>
                  </a:rPr>
                  <a:t> </a:t>
                </a:r>
              </a:p>
            </p:txBody>
          </p:sp>
        </mc:Fallback>
      </mc:AlternateContent>
      <p:sp>
        <p:nvSpPr>
          <p:cNvPr id="4" name="Left Brace 3">
            <a:extLst>
              <a:ext uri="{FF2B5EF4-FFF2-40B4-BE49-F238E27FC236}">
                <a16:creationId xmlns:a16="http://schemas.microsoft.com/office/drawing/2014/main" id="{903C60A2-8F94-4AC9-BD98-03BFA7A2E2AD}"/>
              </a:ext>
            </a:extLst>
          </p:cNvPr>
          <p:cNvSpPr/>
          <p:nvPr/>
        </p:nvSpPr>
        <p:spPr>
          <a:xfrm rot="16200000">
            <a:off x="10035401" y="3466679"/>
            <a:ext cx="862638" cy="2461400"/>
          </a:xfrm>
          <a:prstGeom prst="leftBrace">
            <a:avLst/>
          </a:prstGeom>
          <a:ln w="444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TextBox 4">
            <a:extLst>
              <a:ext uri="{FF2B5EF4-FFF2-40B4-BE49-F238E27FC236}">
                <a16:creationId xmlns:a16="http://schemas.microsoft.com/office/drawing/2014/main" id="{2F46C099-5304-468D-8025-0E3F036523E2}"/>
              </a:ext>
            </a:extLst>
          </p:cNvPr>
          <p:cNvSpPr txBox="1"/>
          <p:nvPr/>
        </p:nvSpPr>
        <p:spPr>
          <a:xfrm>
            <a:off x="9302795" y="5345966"/>
            <a:ext cx="2327850" cy="830997"/>
          </a:xfrm>
          <a:prstGeom prst="rect">
            <a:avLst/>
          </a:prstGeom>
          <a:noFill/>
        </p:spPr>
        <p:txBody>
          <a:bodyPr wrap="square" rtlCol="0">
            <a:spAutoFit/>
          </a:bodyPr>
          <a:lstStyle/>
          <a:p>
            <a:r>
              <a:rPr lang="en-US" sz="2400" dirty="0"/>
              <a:t>Discrete-Discrete Edge Potential</a:t>
            </a:r>
          </a:p>
        </p:txBody>
      </p:sp>
      <p:sp>
        <p:nvSpPr>
          <p:cNvPr id="6" name="TextBox 5">
            <a:extLst>
              <a:ext uri="{FF2B5EF4-FFF2-40B4-BE49-F238E27FC236}">
                <a16:creationId xmlns:a16="http://schemas.microsoft.com/office/drawing/2014/main" id="{51C0DFBA-662E-4696-957A-268DB8213C45}"/>
              </a:ext>
            </a:extLst>
          </p:cNvPr>
          <p:cNvSpPr txBox="1"/>
          <p:nvPr/>
        </p:nvSpPr>
        <p:spPr>
          <a:xfrm>
            <a:off x="2651943" y="6040306"/>
            <a:ext cx="6928372" cy="584775"/>
          </a:xfrm>
          <a:prstGeom prst="rect">
            <a:avLst/>
          </a:prstGeom>
          <a:noFill/>
        </p:spPr>
        <p:txBody>
          <a:bodyPr wrap="none" rtlCol="0">
            <a:spAutoFit/>
          </a:bodyPr>
          <a:lstStyle/>
          <a:p>
            <a:r>
              <a:rPr lang="en-US" sz="1600" dirty="0"/>
              <a:t>Source: Lee and Hastie. Learning the Structure of Mixed Graphical Models. 2013. </a:t>
            </a:r>
          </a:p>
          <a:p>
            <a:r>
              <a:rPr lang="en-US" sz="1600" i="1" dirty="0"/>
              <a:t>Journal of Computational and Graphical Statistics</a:t>
            </a:r>
            <a:endParaRPr lang="en-US" sz="1600" dirty="0"/>
          </a:p>
        </p:txBody>
      </p:sp>
    </p:spTree>
    <p:extLst>
      <p:ext uri="{BB962C8B-B14F-4D97-AF65-F5344CB8AC3E}">
        <p14:creationId xmlns:p14="http://schemas.microsoft.com/office/powerpoint/2010/main" val="37556293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FA009D-1C2A-46C7-9B55-D0BBC9375CE6}"/>
              </a:ext>
            </a:extLst>
          </p:cNvPr>
          <p:cNvSpPr>
            <a:spLocks noGrp="1"/>
          </p:cNvSpPr>
          <p:nvPr>
            <p:ph type="title"/>
          </p:nvPr>
        </p:nvSpPr>
        <p:spPr/>
        <p:txBody>
          <a:bodyPr/>
          <a:lstStyle/>
          <a:p>
            <a:r>
              <a:rPr lang="en-US" dirty="0"/>
              <a:t>MGM Conditional Distributions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F9B6E66-FCDE-4145-811B-62CA3C91E559}"/>
                  </a:ext>
                </a:extLst>
              </p:cNvPr>
              <p:cNvSpPr>
                <a:spLocks noGrp="1"/>
              </p:cNvSpPr>
              <p:nvPr>
                <p:ph idx="1"/>
              </p:nvPr>
            </p:nvSpPr>
            <p:spPr/>
            <p:txBody>
              <a:bodyPr>
                <a:normAutofit fontScale="77500" lnSpcReduction="20000"/>
              </a:bodyPr>
              <a:lstStyle/>
              <a:p>
                <a:r>
                  <a:rPr lang="en-US" dirty="0"/>
                  <a:t>Conditional Distribution of Categorical Variables is multinomial</a:t>
                </a:r>
              </a:p>
              <a:p>
                <a:pPr marL="0" indent="0">
                  <a:buNone/>
                </a:pPr>
                <a:endParaRPr lang="en-US" b="0" i="1" dirty="0">
                  <a:latin typeface="Cambria Math" panose="02040503050406030204" pitchFamily="18" charset="0"/>
                </a:endParaRPr>
              </a:p>
              <a:p>
                <a:pPr marL="0" indent="0">
                  <a:buNone/>
                </a:pPr>
                <a14:m>
                  <m:oMathPara xmlns:m="http://schemas.openxmlformats.org/officeDocument/2006/math">
                    <m:oMathParaPr>
                      <m:jc m:val="center"/>
                    </m:oMathParaPr>
                    <m:oMath xmlns:m="http://schemas.openxmlformats.org/officeDocument/2006/math">
                      <m:r>
                        <a:rPr lang="en-US" b="0" i="1" smtClean="0">
                          <a:latin typeface="Cambria Math" panose="02040503050406030204" pitchFamily="18" charset="0"/>
                        </a:rPr>
                        <m:t>𝑝</m:t>
                      </m:r>
                      <m:d>
                        <m:dPr>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𝑟</m:t>
                              </m:r>
                            </m:sub>
                          </m:sSub>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 </m:t>
                          </m:r>
                        </m:e>
                      </m:d>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m:t>
                          </m:r>
                          <m:r>
                            <m:rPr>
                              <m:sty m:val="p"/>
                            </m:rPr>
                            <a:rPr lang="en-US" b="0" i="1" smtClean="0">
                              <a:latin typeface="Cambria Math" panose="02040503050406030204" pitchFamily="18" charset="0"/>
                            </a:rPr>
                            <m:t>r</m:t>
                          </m:r>
                        </m:sub>
                      </m:sSub>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𝜃</m:t>
                      </m:r>
                      <m:r>
                        <a:rPr lang="en-US" b="0" i="1" smtClean="0">
                          <a:latin typeface="Cambria Math" panose="02040503050406030204" pitchFamily="18" charset="0"/>
                          <a:ea typeface="Cambria Math" panose="02040503050406030204" pitchFamily="18" charset="0"/>
                        </a:rPr>
                        <m:t>)= </m:t>
                      </m:r>
                      <m:f>
                        <m:fPr>
                          <m:ctrlPr>
                            <a:rPr lang="en-US" b="0" i="1" smtClean="0">
                              <a:latin typeface="Cambria Math" panose="02040503050406030204" pitchFamily="18" charset="0"/>
                              <a:ea typeface="Cambria Math" panose="02040503050406030204" pitchFamily="18" charset="0"/>
                            </a:rPr>
                          </m:ctrlPr>
                        </m:fPr>
                        <m:num>
                          <m:r>
                            <m:rPr>
                              <m:sty m:val="p"/>
                            </m:rPr>
                            <a:rPr lang="en-US" b="0" i="0" smtClean="0">
                              <a:latin typeface="Cambria Math" panose="02040503050406030204" pitchFamily="18" charset="0"/>
                              <a:ea typeface="Cambria Math" panose="02040503050406030204" pitchFamily="18" charset="0"/>
                            </a:rPr>
                            <m:t>exp</m:t>
                          </m:r>
                          <m:r>
                            <a:rPr lang="en-US" b="0" i="1" smtClean="0">
                              <a:latin typeface="Cambria Math" panose="02040503050406030204" pitchFamily="18" charset="0"/>
                              <a:ea typeface="Cambria Math" panose="02040503050406030204" pitchFamily="18" charset="0"/>
                            </a:rPr>
                            <m:t>⁡(</m:t>
                          </m:r>
                          <m:sSubSup>
                            <m:sSubSupPr>
                              <m:ctrlPr>
                                <a:rPr lang="en-US" b="0" i="1" smtClean="0">
                                  <a:latin typeface="Cambria Math" panose="02040503050406030204" pitchFamily="18" charset="0"/>
                                  <a:ea typeface="Cambria Math" panose="02040503050406030204" pitchFamily="18" charset="0"/>
                                </a:rPr>
                              </m:ctrlPr>
                            </m:sSubSupPr>
                            <m:e>
                              <m:r>
                                <a:rPr lang="en-US" b="0" i="1" smtClean="0">
                                  <a:latin typeface="Cambria Math" panose="02040503050406030204" pitchFamily="18" charset="0"/>
                                  <a:ea typeface="Cambria Math" panose="02040503050406030204" pitchFamily="18" charset="0"/>
                                </a:rPr>
                                <m:t>𝜔</m:t>
                              </m:r>
                            </m:e>
                            <m:sub>
                              <m:r>
                                <a:rPr lang="en-US" b="0" i="1" smtClean="0">
                                  <a:latin typeface="Cambria Math" panose="02040503050406030204" pitchFamily="18" charset="0"/>
                                  <a:ea typeface="Cambria Math" panose="02040503050406030204" pitchFamily="18" charset="0"/>
                                </a:rPr>
                                <m:t>𝑘</m:t>
                              </m:r>
                            </m:sub>
                            <m:sup>
                              <m:r>
                                <a:rPr lang="en-US" b="0" i="1" smtClean="0">
                                  <a:latin typeface="Cambria Math" panose="02040503050406030204" pitchFamily="18" charset="0"/>
                                  <a:ea typeface="Cambria Math" panose="02040503050406030204" pitchFamily="18" charset="0"/>
                                </a:rPr>
                                <m:t>𝑇</m:t>
                              </m:r>
                            </m:sup>
                          </m:sSubSup>
                          <m:r>
                            <a:rPr lang="en-US" b="0" i="1" smtClean="0">
                              <a:latin typeface="Cambria Math" panose="02040503050406030204" pitchFamily="18" charset="0"/>
                              <a:ea typeface="Cambria Math" panose="02040503050406030204" pitchFamily="18" charset="0"/>
                            </a:rPr>
                            <m:t>𝑧</m:t>
                          </m:r>
                          <m:r>
                            <a:rPr lang="en-US" b="0" i="1" smtClean="0">
                              <a:latin typeface="Cambria Math" panose="02040503050406030204" pitchFamily="18" charset="0"/>
                              <a:ea typeface="Cambria Math" panose="02040503050406030204" pitchFamily="18" charset="0"/>
                            </a:rPr>
                            <m:t>)</m:t>
                          </m:r>
                        </m:num>
                        <m:den>
                          <m:nary>
                            <m:naryPr>
                              <m:chr m:val="∑"/>
                              <m:limLoc m:val="subSup"/>
                              <m:ctrlPr>
                                <a:rPr lang="en-US" b="0" i="1" smtClean="0">
                                  <a:latin typeface="Cambria Math" panose="02040503050406030204" pitchFamily="18" charset="0"/>
                                  <a:ea typeface="Cambria Math" panose="02040503050406030204" pitchFamily="18" charset="0"/>
                                </a:rPr>
                              </m:ctrlPr>
                            </m:naryPr>
                            <m:sub>
                              <m:r>
                                <m:rPr>
                                  <m:brk m:alnAt="25"/>
                                </m:rPr>
                                <a:rPr lang="en-US" b="0" i="1" smtClean="0">
                                  <a:latin typeface="Cambria Math" panose="02040503050406030204" pitchFamily="18" charset="0"/>
                                  <a:ea typeface="Cambria Math" panose="02040503050406030204" pitchFamily="18" charset="0"/>
                                </a:rPr>
                                <m:t>𝑖</m:t>
                              </m:r>
                              <m:r>
                                <a:rPr lang="en-US" b="0" i="1" smtClean="0">
                                  <a:latin typeface="Cambria Math" panose="02040503050406030204" pitchFamily="18" charset="0"/>
                                  <a:ea typeface="Cambria Math" panose="02040503050406030204" pitchFamily="18" charset="0"/>
                                </a:rPr>
                                <m:t>=1</m:t>
                              </m:r>
                            </m:sub>
                            <m:sup>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𝐿</m:t>
                                  </m:r>
                                </m:e>
                                <m:sub>
                                  <m:r>
                                    <a:rPr lang="en-US" b="0" i="1" smtClean="0">
                                      <a:latin typeface="Cambria Math" panose="02040503050406030204" pitchFamily="18" charset="0"/>
                                      <a:ea typeface="Cambria Math" panose="02040503050406030204" pitchFamily="18" charset="0"/>
                                    </a:rPr>
                                    <m:t>𝑟</m:t>
                                  </m:r>
                                </m:sub>
                              </m:sSub>
                            </m:sup>
                            <m:e>
                              <m:r>
                                <m:rPr>
                                  <m:sty m:val="p"/>
                                </m:rPr>
                                <a:rPr lang="en-US" b="0" i="0" smtClean="0">
                                  <a:latin typeface="Cambria Math" panose="02040503050406030204" pitchFamily="18" charset="0"/>
                                  <a:ea typeface="Cambria Math" panose="02040503050406030204" pitchFamily="18" charset="0"/>
                                </a:rPr>
                                <m:t>exp</m:t>
                              </m:r>
                              <m:r>
                                <a:rPr lang="en-US" b="0" i="1" smtClean="0">
                                  <a:latin typeface="Cambria Math" panose="02040503050406030204" pitchFamily="18" charset="0"/>
                                  <a:ea typeface="Cambria Math" panose="02040503050406030204" pitchFamily="18" charset="0"/>
                                </a:rPr>
                                <m:t>⁡(</m:t>
                              </m:r>
                              <m:sSubSup>
                                <m:sSubSupPr>
                                  <m:ctrlPr>
                                    <a:rPr lang="en-US" b="0" i="1" smtClean="0">
                                      <a:latin typeface="Cambria Math" panose="02040503050406030204" pitchFamily="18" charset="0"/>
                                      <a:ea typeface="Cambria Math" panose="02040503050406030204" pitchFamily="18" charset="0"/>
                                    </a:rPr>
                                  </m:ctrlPr>
                                </m:sSubSupPr>
                                <m:e>
                                  <m:r>
                                    <a:rPr lang="en-US" b="0" i="1" smtClean="0">
                                      <a:latin typeface="Cambria Math" panose="02040503050406030204" pitchFamily="18" charset="0"/>
                                      <a:ea typeface="Cambria Math" panose="02040503050406030204" pitchFamily="18" charset="0"/>
                                    </a:rPr>
                                    <m:t>𝜔</m:t>
                                  </m:r>
                                </m:e>
                                <m:sub>
                                  <m:r>
                                    <a:rPr lang="en-US" b="0" i="1" smtClean="0">
                                      <a:latin typeface="Cambria Math" panose="02040503050406030204" pitchFamily="18" charset="0"/>
                                      <a:ea typeface="Cambria Math" panose="02040503050406030204" pitchFamily="18" charset="0"/>
                                    </a:rPr>
                                    <m:t>𝑙</m:t>
                                  </m:r>
                                </m:sub>
                                <m:sup>
                                  <m:r>
                                    <a:rPr lang="en-US" b="0" i="1" smtClean="0">
                                      <a:latin typeface="Cambria Math" panose="02040503050406030204" pitchFamily="18" charset="0"/>
                                      <a:ea typeface="Cambria Math" panose="02040503050406030204" pitchFamily="18" charset="0"/>
                                    </a:rPr>
                                    <m:t>𝑇</m:t>
                                  </m:r>
                                </m:sup>
                              </m:sSubSup>
                              <m:r>
                                <a:rPr lang="en-US" b="0" i="1" smtClean="0">
                                  <a:latin typeface="Cambria Math" panose="02040503050406030204" pitchFamily="18" charset="0"/>
                                  <a:ea typeface="Cambria Math" panose="02040503050406030204" pitchFamily="18" charset="0"/>
                                </a:rPr>
                                <m:t>𝑧</m:t>
                              </m:r>
                              <m:r>
                                <a:rPr lang="en-US" b="0" i="1" smtClean="0">
                                  <a:latin typeface="Cambria Math" panose="02040503050406030204" pitchFamily="18" charset="0"/>
                                  <a:ea typeface="Cambria Math" panose="02040503050406030204" pitchFamily="18" charset="0"/>
                                </a:rPr>
                                <m:t>)</m:t>
                              </m:r>
                            </m:e>
                          </m:nary>
                        </m:den>
                      </m:f>
                    </m:oMath>
                  </m:oMathPara>
                </a14:m>
                <a:endParaRPr lang="en-US" dirty="0"/>
              </a:p>
              <a:p>
                <a:pPr marL="0" indent="0">
                  <a:buNone/>
                </a:pPr>
                <a:endParaRPr lang="en-US" dirty="0"/>
              </a:p>
              <a:p>
                <a:r>
                  <a:rPr lang="en-US" dirty="0"/>
                  <a:t>Conditional Distribution of continuous variables is Gaussian</a:t>
                </a:r>
              </a:p>
              <a:p>
                <a:pPr marL="0" indent="0" algn="ctr">
                  <a:buNone/>
                </a:pPr>
                <a:br>
                  <a:rPr lang="en-US" b="0" i="1" dirty="0">
                    <a:latin typeface="Cambria Math" panose="02040503050406030204" pitchFamily="18" charset="0"/>
                  </a:rPr>
                </a:br>
                <a14:m>
                  <m:oMathPara xmlns:m="http://schemas.openxmlformats.org/officeDocument/2006/math">
                    <m:oMathParaPr>
                      <m:jc m:val="center"/>
                    </m:oMathParaPr>
                    <m:oMath xmlns:m="http://schemas.openxmlformats.org/officeDocument/2006/math">
                      <m:r>
                        <a:rPr lang="en-US" b="0" i="1" smtClean="0">
                          <a:latin typeface="Cambria Math" panose="02040503050406030204" pitchFamily="18" charset="0"/>
                        </a:rPr>
                        <m:t>𝐸</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𝑠</m:t>
                              </m:r>
                            </m:sub>
                          </m:sSub>
                        </m:e>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m:t>
                              </m:r>
                              <m:r>
                                <m:rPr>
                                  <m:sty m:val="p"/>
                                </m:rPr>
                                <a:rPr lang="en-US" b="0" i="1" smtClean="0">
                                  <a:latin typeface="Cambria Math" panose="02040503050406030204" pitchFamily="18" charset="0"/>
                                </a:rPr>
                                <m:t>s</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𝑟</m:t>
                              </m:r>
                            </m:sub>
                          </m:sSub>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𝜃</m:t>
                          </m:r>
                        </m:e>
                      </m:d>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𝜔</m:t>
                          </m:r>
                        </m:e>
                        <m:sub>
                          <m:r>
                            <a:rPr lang="en-US" b="0" i="1" smtClean="0">
                              <a:latin typeface="Cambria Math" panose="02040503050406030204" pitchFamily="18" charset="0"/>
                              <a:ea typeface="Cambria Math" panose="02040503050406030204" pitchFamily="18" charset="0"/>
                            </a:rPr>
                            <m:t>0</m:t>
                          </m:r>
                        </m:sub>
                      </m:sSub>
                      <m:r>
                        <a:rPr lang="en-US" b="0" i="1" smtClean="0">
                          <a:latin typeface="Cambria Math" panose="02040503050406030204" pitchFamily="18" charset="0"/>
                          <a:ea typeface="Cambria Math" panose="02040503050406030204" pitchFamily="18" charset="0"/>
                        </a:rPr>
                        <m:t>+</m:t>
                      </m:r>
                      <m:nary>
                        <m:naryPr>
                          <m:chr m:val="∑"/>
                          <m:supHide m:val="on"/>
                          <m:ctrlPr>
                            <a:rPr lang="en-US" b="0" i="1" smtClean="0">
                              <a:latin typeface="Cambria Math" panose="02040503050406030204" pitchFamily="18" charset="0"/>
                              <a:ea typeface="Cambria Math" panose="02040503050406030204" pitchFamily="18" charset="0"/>
                            </a:rPr>
                          </m:ctrlPr>
                        </m:naryPr>
                        <m:sub>
                          <m:r>
                            <m:rPr>
                              <m:brk m:alnAt="7"/>
                            </m:rPr>
                            <a:rPr lang="en-US" b="0" i="1" smtClean="0">
                              <a:latin typeface="Cambria Math" panose="02040503050406030204" pitchFamily="18" charset="0"/>
                              <a:ea typeface="Cambria Math" panose="02040503050406030204" pitchFamily="18" charset="0"/>
                            </a:rPr>
                            <m:t>𝑗</m:t>
                          </m:r>
                        </m:sub>
                        <m:sup/>
                        <m:e>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𝑧</m:t>
                              </m:r>
                            </m:e>
                            <m:sub>
                              <m:r>
                                <a:rPr lang="en-US" b="0" i="1" smtClean="0">
                                  <a:latin typeface="Cambria Math" panose="02040503050406030204" pitchFamily="18" charset="0"/>
                                  <a:ea typeface="Cambria Math" panose="02040503050406030204" pitchFamily="18" charset="0"/>
                                </a:rPr>
                                <m:t>𝑗</m:t>
                              </m:r>
                            </m:sub>
                          </m:sSub>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𝜔</m:t>
                              </m:r>
                            </m:e>
                            <m:sub>
                              <m:r>
                                <a:rPr lang="en-US" b="0" i="1" smtClean="0">
                                  <a:latin typeface="Cambria Math" panose="02040503050406030204" pitchFamily="18" charset="0"/>
                                  <a:ea typeface="Cambria Math" panose="02040503050406030204" pitchFamily="18" charset="0"/>
                                </a:rPr>
                                <m:t>𝑗</m:t>
                              </m:r>
                            </m:sub>
                          </m:sSub>
                        </m:e>
                      </m:nary>
                    </m:oMath>
                  </m:oMathPara>
                </a14:m>
                <a:endParaRPr lang="en-US" b="0" dirty="0">
                  <a:ea typeface="Cambria Math" panose="02040503050406030204" pitchFamily="18" charset="0"/>
                </a:endParaRPr>
              </a:p>
              <a:p>
                <a:pPr marL="0" indent="0" algn="ctr">
                  <a:buNone/>
                </a:pPr>
                <a:endParaRPr lang="en-US" b="0" i="1" dirty="0">
                  <a:latin typeface="Cambria Math" panose="02040503050406030204" pitchFamily="18" charset="0"/>
                </a:endParaRPr>
              </a:p>
              <a:p>
                <a:pPr marL="0" indent="0" algn="ctr">
                  <a:buNone/>
                </a:pPr>
                <a14:m>
                  <m:oMathPara xmlns:m="http://schemas.openxmlformats.org/officeDocument/2006/math">
                    <m:oMathParaPr>
                      <m:jc m:val="center"/>
                    </m:oMathParaPr>
                    <m:oMath xmlns:m="http://schemas.openxmlformats.org/officeDocument/2006/math">
                      <m:r>
                        <a:rPr lang="en-US" b="0" i="1" smtClean="0">
                          <a:latin typeface="Cambria Math" panose="02040503050406030204" pitchFamily="18" charset="0"/>
                        </a:rPr>
                        <m:t>𝑝</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𝑠</m:t>
                              </m:r>
                            </m:sub>
                          </m:sSub>
                        </m:e>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m:t>
                              </m:r>
                              <m:r>
                                <m:rPr>
                                  <m:sty m:val="p"/>
                                </m:rPr>
                                <a:rPr lang="en-US" b="0" i="1" smtClean="0">
                                  <a:latin typeface="Cambria Math" panose="02040503050406030204" pitchFamily="18" charset="0"/>
                                </a:rPr>
                                <m:t>s</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𝑟</m:t>
                              </m:r>
                            </m:sub>
                          </m:sSub>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𝜃</m:t>
                          </m:r>
                        </m:e>
                      </m:d>
                      <m:r>
                        <a:rPr lang="en-US" b="0" i="1" smtClean="0">
                          <a:latin typeface="Cambria Math" panose="02040503050406030204" pitchFamily="18" charset="0"/>
                          <a:ea typeface="Cambria Math" panose="02040503050406030204" pitchFamily="18" charset="0"/>
                        </a:rPr>
                        <m:t>= </m:t>
                      </m:r>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1</m:t>
                          </m:r>
                        </m:num>
                        <m:den>
                          <m:rad>
                            <m:radPr>
                              <m:degHide m:val="on"/>
                              <m:ctrlPr>
                                <a:rPr lang="en-US" b="0" i="1" smtClean="0">
                                  <a:latin typeface="Cambria Math" panose="02040503050406030204" pitchFamily="18" charset="0"/>
                                  <a:ea typeface="Cambria Math" panose="02040503050406030204" pitchFamily="18" charset="0"/>
                                </a:rPr>
                              </m:ctrlPr>
                            </m:radPr>
                            <m:deg/>
                            <m:e>
                              <m:r>
                                <a:rPr lang="en-US" b="0" i="1" smtClean="0">
                                  <a:latin typeface="Cambria Math" panose="02040503050406030204" pitchFamily="18" charset="0"/>
                                  <a:ea typeface="Cambria Math" panose="02040503050406030204" pitchFamily="18" charset="0"/>
                                </a:rPr>
                                <m:t>2</m:t>
                              </m:r>
                              <m:r>
                                <a:rPr lang="en-US" b="0" i="1" smtClean="0">
                                  <a:latin typeface="Cambria Math" panose="02040503050406030204" pitchFamily="18" charset="0"/>
                                  <a:ea typeface="Cambria Math" panose="02040503050406030204" pitchFamily="18" charset="0"/>
                                </a:rPr>
                                <m:t>𝜋</m:t>
                              </m:r>
                            </m:e>
                          </m:rad>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𝜎</m:t>
                              </m:r>
                            </m:e>
                            <m:sub>
                              <m:r>
                                <a:rPr lang="en-US" b="0" i="1" smtClean="0">
                                  <a:latin typeface="Cambria Math" panose="02040503050406030204" pitchFamily="18" charset="0"/>
                                  <a:ea typeface="Cambria Math" panose="02040503050406030204" pitchFamily="18" charset="0"/>
                                </a:rPr>
                                <m:t>𝑠</m:t>
                              </m:r>
                            </m:sub>
                          </m:sSub>
                        </m:den>
                      </m:f>
                      <m:r>
                        <m:rPr>
                          <m:sty m:val="p"/>
                        </m:rPr>
                        <a:rPr lang="en-US" b="0" i="0" smtClean="0">
                          <a:latin typeface="Cambria Math" panose="02040503050406030204" pitchFamily="18" charset="0"/>
                          <a:ea typeface="Cambria Math" panose="02040503050406030204" pitchFamily="18" charset="0"/>
                        </a:rPr>
                        <m:t>exp</m:t>
                      </m:r>
                      <m:r>
                        <a:rPr lang="en-US" b="0" i="1" smtClean="0">
                          <a:latin typeface="Cambria Math" panose="02040503050406030204" pitchFamily="18" charset="0"/>
                          <a:ea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1</m:t>
                          </m:r>
                        </m:num>
                        <m:den>
                          <m:r>
                            <a:rPr lang="en-US" b="0" i="1" smtClean="0">
                              <a:latin typeface="Cambria Math" panose="02040503050406030204" pitchFamily="18" charset="0"/>
                              <a:ea typeface="Cambria Math" panose="02040503050406030204" pitchFamily="18" charset="0"/>
                            </a:rPr>
                            <m:t>2</m:t>
                          </m:r>
                          <m:sSubSup>
                            <m:sSubSupPr>
                              <m:ctrlPr>
                                <a:rPr lang="en-US" b="0" i="1" smtClean="0">
                                  <a:latin typeface="Cambria Math" panose="02040503050406030204" pitchFamily="18" charset="0"/>
                                  <a:ea typeface="Cambria Math" panose="02040503050406030204" pitchFamily="18" charset="0"/>
                                </a:rPr>
                              </m:ctrlPr>
                            </m:sSubSupPr>
                            <m:e>
                              <m:r>
                                <a:rPr lang="en-US" b="0" i="1" smtClean="0">
                                  <a:latin typeface="Cambria Math" panose="02040503050406030204" pitchFamily="18" charset="0"/>
                                  <a:ea typeface="Cambria Math" panose="02040503050406030204" pitchFamily="18" charset="0"/>
                                </a:rPr>
                                <m:t>𝜎</m:t>
                              </m:r>
                            </m:e>
                            <m:sub>
                              <m:r>
                                <a:rPr lang="en-US" b="0" i="1" smtClean="0">
                                  <a:latin typeface="Cambria Math" panose="02040503050406030204" pitchFamily="18" charset="0"/>
                                  <a:ea typeface="Cambria Math" panose="02040503050406030204" pitchFamily="18" charset="0"/>
                                </a:rPr>
                                <m:t>𝑠</m:t>
                              </m:r>
                            </m:sub>
                            <m:sup>
                              <m:r>
                                <a:rPr lang="en-US" b="0" i="1" smtClean="0">
                                  <a:latin typeface="Cambria Math" panose="02040503050406030204" pitchFamily="18" charset="0"/>
                                  <a:ea typeface="Cambria Math" panose="02040503050406030204" pitchFamily="18" charset="0"/>
                                </a:rPr>
                                <m:t>2</m:t>
                              </m:r>
                            </m:sup>
                          </m:sSubSup>
                        </m:den>
                      </m:f>
                      <m:sSup>
                        <m:sSupPr>
                          <m:ctrlPr>
                            <a:rPr lang="en-US" b="0" i="1" smtClean="0">
                              <a:latin typeface="Cambria Math" panose="02040503050406030204" pitchFamily="18" charset="0"/>
                              <a:ea typeface="Cambria Math" panose="02040503050406030204" pitchFamily="18" charset="0"/>
                            </a:rPr>
                          </m:ctrlPr>
                        </m:sSupPr>
                        <m:e>
                          <m:sSub>
                            <m:sSubPr>
                              <m:ctrlPr>
                                <a:rPr lang="en-US" i="1">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𝑥</m:t>
                              </m:r>
                            </m:e>
                            <m:sub>
                              <m:r>
                                <a:rPr lang="en-US" i="1">
                                  <a:latin typeface="Cambria Math" panose="02040503050406030204" pitchFamily="18" charset="0"/>
                                  <a:ea typeface="Cambria Math" panose="02040503050406030204" pitchFamily="18" charset="0"/>
                                </a:rPr>
                                <m:t>𝑠</m:t>
                              </m:r>
                            </m:sub>
                          </m:sSub>
                          <m:r>
                            <a:rPr lang="en-US" i="1">
                              <a:latin typeface="Cambria Math" panose="02040503050406030204" pitchFamily="18" charset="0"/>
                              <a:ea typeface="Cambria Math" panose="02040503050406030204" pitchFamily="18" charset="0"/>
                            </a:rPr>
                            <m:t>−</m:t>
                          </m:r>
                          <m:sSup>
                            <m:sSupPr>
                              <m:ctrlPr>
                                <a:rPr lang="en-US" i="1">
                                  <a:latin typeface="Cambria Math" panose="02040503050406030204" pitchFamily="18" charset="0"/>
                                  <a:ea typeface="Cambria Math" panose="02040503050406030204" pitchFamily="18" charset="0"/>
                                </a:rPr>
                              </m:ctrlPr>
                            </m:sSupPr>
                            <m:e>
                              <m:r>
                                <a:rPr lang="en-US" i="1">
                                  <a:latin typeface="Cambria Math" panose="02040503050406030204" pitchFamily="18" charset="0"/>
                                  <a:ea typeface="Cambria Math" panose="02040503050406030204" pitchFamily="18" charset="0"/>
                                </a:rPr>
                                <m:t>𝜔</m:t>
                              </m:r>
                            </m:e>
                            <m:sup>
                              <m:r>
                                <a:rPr lang="en-US" i="1">
                                  <a:latin typeface="Cambria Math" panose="02040503050406030204" pitchFamily="18" charset="0"/>
                                  <a:ea typeface="Cambria Math" panose="02040503050406030204" pitchFamily="18" charset="0"/>
                                </a:rPr>
                                <m:t>𝑇</m:t>
                              </m:r>
                            </m:sup>
                          </m:sSup>
                          <m:r>
                            <a:rPr lang="en-US" i="1">
                              <a:latin typeface="Cambria Math" panose="02040503050406030204" pitchFamily="18" charset="0"/>
                              <a:ea typeface="Cambria Math" panose="02040503050406030204" pitchFamily="18" charset="0"/>
                            </a:rPr>
                            <m:t>𝑧</m:t>
                          </m:r>
                          <m:r>
                            <a:rPr lang="en-US" b="0" i="1" smtClean="0">
                              <a:latin typeface="Cambria Math" panose="02040503050406030204" pitchFamily="18" charset="0"/>
                              <a:ea typeface="Cambria Math" panose="02040503050406030204" pitchFamily="18" charset="0"/>
                            </a:rPr>
                            <m:t>)</m:t>
                          </m:r>
                        </m:e>
                        <m:sup>
                          <m:r>
                            <a:rPr lang="en-US" b="0" i="1" smtClean="0">
                              <a:latin typeface="Cambria Math" panose="02040503050406030204" pitchFamily="18" charset="0"/>
                              <a:ea typeface="Cambria Math" panose="02040503050406030204" pitchFamily="18" charset="0"/>
                            </a:rPr>
                            <m:t>2</m:t>
                          </m:r>
                        </m:sup>
                      </m:sSup>
                      <m:r>
                        <a:rPr lang="en-US" b="0" i="1" smtClean="0">
                          <a:latin typeface="Cambria Math" panose="02040503050406030204" pitchFamily="18" charset="0"/>
                          <a:ea typeface="Cambria Math" panose="02040503050406030204" pitchFamily="18" charset="0"/>
                        </a:rPr>
                        <m:t>)</m:t>
                      </m:r>
                    </m:oMath>
                  </m:oMathPara>
                </a14:m>
                <a:endParaRPr lang="en-US" dirty="0"/>
              </a:p>
            </p:txBody>
          </p:sp>
        </mc:Choice>
        <mc:Fallback xmlns="">
          <p:sp>
            <p:nvSpPr>
              <p:cNvPr id="3" name="Content Placeholder 2">
                <a:extLst>
                  <a:ext uri="{FF2B5EF4-FFF2-40B4-BE49-F238E27FC236}">
                    <a16:creationId xmlns:a16="http://schemas.microsoft.com/office/drawing/2014/main" id="{EF9B6E66-FCDE-4145-811B-62CA3C91E559}"/>
                  </a:ext>
                </a:extLst>
              </p:cNvPr>
              <p:cNvSpPr>
                <a:spLocks noGrp="1" noRot="1" noChangeAspect="1" noMove="1" noResize="1" noEditPoints="1" noAdjustHandles="1" noChangeArrowheads="1" noChangeShapeType="1" noTextEdit="1"/>
              </p:cNvSpPr>
              <p:nvPr>
                <p:ph idx="1"/>
              </p:nvPr>
            </p:nvSpPr>
            <p:spPr>
              <a:blipFill>
                <a:blip r:embed="rId3"/>
                <a:stretch>
                  <a:fillRect l="-696" t="-2801" b="-10364"/>
                </a:stretch>
              </a:blipFill>
            </p:spPr>
            <p:txBody>
              <a:bodyPr/>
              <a:lstStyle/>
              <a:p>
                <a:r>
                  <a:rPr lang="en-US">
                    <a:noFill/>
                  </a:rPr>
                  <a:t> </a:t>
                </a:r>
              </a:p>
            </p:txBody>
          </p:sp>
        </mc:Fallback>
      </mc:AlternateContent>
    </p:spTree>
    <p:extLst>
      <p:ext uri="{BB962C8B-B14F-4D97-AF65-F5344CB8AC3E}">
        <p14:creationId xmlns:p14="http://schemas.microsoft.com/office/powerpoint/2010/main" val="25665294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18A87-A744-4575-8D2F-0F30924AF7EA}"/>
              </a:ext>
            </a:extLst>
          </p:cNvPr>
          <p:cNvSpPr>
            <a:spLocks noGrp="1"/>
          </p:cNvSpPr>
          <p:nvPr>
            <p:ph type="title"/>
          </p:nvPr>
        </p:nvSpPr>
        <p:spPr/>
        <p:txBody>
          <a:bodyPr/>
          <a:lstStyle/>
          <a:p>
            <a:r>
              <a:rPr lang="en-US" dirty="0"/>
              <a:t>Learning an MGM</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636021C-0329-4379-8850-2A3F590696DD}"/>
                  </a:ext>
                </a:extLst>
              </p:cNvPr>
              <p:cNvSpPr>
                <a:spLocks noGrp="1"/>
              </p:cNvSpPr>
              <p:nvPr>
                <p:ph idx="1"/>
              </p:nvPr>
            </p:nvSpPr>
            <p:spPr>
              <a:xfrm>
                <a:off x="838200" y="1690688"/>
                <a:ext cx="10515600" cy="4351338"/>
              </a:xfrm>
            </p:spPr>
            <p:txBody>
              <a:bodyPr>
                <a:normAutofit fontScale="85000" lnSpcReduction="10000"/>
              </a:bodyPr>
              <a:lstStyle/>
              <a:p>
                <a:r>
                  <a:rPr lang="en-US" dirty="0"/>
                  <a:t>Minimize the negative log pseudolikelihood to avoid computing partition function (Proximal Gradient Optimization)</a:t>
                </a:r>
              </a:p>
              <a:p>
                <a:r>
                  <a:rPr lang="en-US" dirty="0"/>
                  <a:t>Sparsity penalty employed for each edge type</a:t>
                </a:r>
              </a:p>
              <a:p>
                <a:pPr marL="0" indent="0">
                  <a:buNone/>
                </a:pPr>
                <a:br>
                  <a:rPr lang="en-US" dirty="0"/>
                </a:br>
                <a:br>
                  <a:rPr lang="en-US" dirty="0"/>
                </a:br>
                <a14:m>
                  <m:oMathPara xmlns:m="http://schemas.openxmlformats.org/officeDocument/2006/math">
                    <m:oMathParaPr>
                      <m:jc m:val="centerGroup"/>
                    </m:oMathParaPr>
                    <m:oMath xmlns:m="http://schemas.openxmlformats.org/officeDocument/2006/math">
                      <m:func>
                        <m:funcPr>
                          <m:ctrlPr>
                            <a:rPr lang="en-US" i="1" smtClean="0">
                              <a:latin typeface="Cambria Math" panose="02040503050406030204" pitchFamily="18" charset="0"/>
                            </a:rPr>
                          </m:ctrlPr>
                        </m:funcPr>
                        <m:fName>
                          <m:limLow>
                            <m:limLowPr>
                              <m:ctrlPr>
                                <a:rPr lang="en-US" i="1" smtClean="0">
                                  <a:latin typeface="Cambria Math" panose="02040503050406030204" pitchFamily="18" charset="0"/>
                                </a:rPr>
                              </m:ctrlPr>
                            </m:limLowPr>
                            <m:e>
                              <m:r>
                                <m:rPr>
                                  <m:sty m:val="p"/>
                                </m:rPr>
                                <a:rPr lang="en-US" i="0" smtClean="0">
                                  <a:latin typeface="Cambria Math" panose="02040503050406030204" pitchFamily="18" charset="0"/>
                                </a:rPr>
                                <m:t>min</m:t>
                              </m:r>
                            </m:e>
                            <m:lim>
                              <m:r>
                                <a:rPr lang="en-US" i="1" smtClean="0">
                                  <a:latin typeface="Cambria Math" panose="02040503050406030204" pitchFamily="18" charset="0"/>
                                  <a:ea typeface="Cambria Math" panose="02040503050406030204" pitchFamily="18" charset="0"/>
                                </a:rPr>
                                <m:t>𝜃</m:t>
                              </m:r>
                            </m:lim>
                          </m:limLow>
                        </m:fName>
                        <m:e>
                          <m:sSub>
                            <m:sSubPr>
                              <m:ctrlPr>
                                <a:rPr lang="en-US" i="1" smtClean="0">
                                  <a:latin typeface="Cambria Math" panose="02040503050406030204" pitchFamily="18" charset="0"/>
                                </a:rPr>
                              </m:ctrlPr>
                            </m:sSubPr>
                            <m:e>
                              <m:r>
                                <a:rPr lang="en-US" b="0" i="1" smtClean="0">
                                  <a:latin typeface="Cambria Math" panose="02040503050406030204" pitchFamily="18" charset="0"/>
                                </a:rPr>
                                <m:t>𝑙</m:t>
                              </m:r>
                            </m:e>
                            <m:sub>
                              <m:r>
                                <m:rPr>
                                  <m:sty m:val="p"/>
                                </m:rPr>
                                <a:rPr lang="el-GR" i="1" smtClean="0">
                                  <a:latin typeface="Cambria Math" panose="02040503050406030204" pitchFamily="18" charset="0"/>
                                </a:rPr>
                                <m:t>λ</m:t>
                              </m:r>
                            </m:sub>
                          </m:sSub>
                          <m:d>
                            <m:dPr>
                              <m:ctrlPr>
                                <a:rPr lang="en-US" b="0" i="1" smtClean="0">
                                  <a:latin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𝜃</m:t>
                              </m:r>
                            </m:e>
                          </m:d>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𝑙</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𝜃</m:t>
                              </m:r>
                            </m:e>
                          </m:d>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m:rPr>
                                  <m:sty m:val="p"/>
                                </m:rPr>
                                <a:rPr lang="el-GR" b="0" i="1" smtClean="0">
                                  <a:latin typeface="Cambria Math" panose="02040503050406030204" pitchFamily="18" charset="0"/>
                                  <a:ea typeface="Cambria Math" panose="02040503050406030204" pitchFamily="18" charset="0"/>
                                </a:rPr>
                                <m:t>λ</m:t>
                              </m:r>
                            </m:e>
                            <m:sub>
                              <m:r>
                                <a:rPr lang="en-US" b="0" i="1" smtClean="0">
                                  <a:latin typeface="Cambria Math" panose="02040503050406030204" pitchFamily="18" charset="0"/>
                                  <a:ea typeface="Cambria Math" panose="02040503050406030204" pitchFamily="18" charset="0"/>
                                </a:rPr>
                                <m:t>𝐶𝐶</m:t>
                              </m:r>
                            </m:sub>
                          </m:sSub>
                          <m:nary>
                            <m:naryPr>
                              <m:chr m:val="∑"/>
                              <m:ctrlPr>
                                <a:rPr lang="en-US" b="0" i="1" smtClean="0">
                                  <a:latin typeface="Cambria Math" panose="02040503050406030204" pitchFamily="18" charset="0"/>
                                  <a:ea typeface="Cambria Math" panose="02040503050406030204" pitchFamily="18" charset="0"/>
                                </a:rPr>
                              </m:ctrlPr>
                            </m:naryPr>
                            <m:sub>
                              <m:r>
                                <m:rPr>
                                  <m:brk m:alnAt="23"/>
                                </m:rPr>
                                <a:rPr lang="en-US" b="0" i="1" smtClean="0">
                                  <a:latin typeface="Cambria Math" panose="02040503050406030204" pitchFamily="18" charset="0"/>
                                  <a:ea typeface="Cambria Math" panose="02040503050406030204" pitchFamily="18" charset="0"/>
                                </a:rPr>
                                <m:t>𝑠</m:t>
                              </m:r>
                              <m:r>
                                <a:rPr lang="en-US" b="0" i="1" smtClean="0">
                                  <a:latin typeface="Cambria Math" panose="02040503050406030204" pitchFamily="18" charset="0"/>
                                  <a:ea typeface="Cambria Math" panose="02040503050406030204" pitchFamily="18" charset="0"/>
                                </a:rPr>
                                <m:t>=1</m:t>
                              </m:r>
                            </m:sub>
                            <m:sup>
                              <m:r>
                                <a:rPr lang="en-US" b="0" i="1" smtClean="0">
                                  <a:latin typeface="Cambria Math" panose="02040503050406030204" pitchFamily="18" charset="0"/>
                                  <a:ea typeface="Cambria Math" panose="02040503050406030204" pitchFamily="18" charset="0"/>
                                </a:rPr>
                                <m:t>𝑝</m:t>
                              </m:r>
                            </m:sup>
                            <m:e>
                              <m:nary>
                                <m:naryPr>
                                  <m:chr m:val="∑"/>
                                  <m:ctrlPr>
                                    <a:rPr lang="en-US" b="0" i="1" smtClean="0">
                                      <a:latin typeface="Cambria Math" panose="02040503050406030204" pitchFamily="18" charset="0"/>
                                      <a:ea typeface="Cambria Math" panose="02040503050406030204" pitchFamily="18" charset="0"/>
                                    </a:rPr>
                                  </m:ctrlPr>
                                </m:naryPr>
                                <m:sub>
                                  <m:r>
                                    <m:rPr>
                                      <m:brk m:alnAt="23"/>
                                    </m:rPr>
                                    <a:rPr lang="en-US" b="0" i="1" smtClean="0">
                                      <a:latin typeface="Cambria Math" panose="02040503050406030204" pitchFamily="18" charset="0"/>
                                      <a:ea typeface="Cambria Math" panose="02040503050406030204" pitchFamily="18" charset="0"/>
                                    </a:rPr>
                                    <m:t>𝑡</m:t>
                                  </m:r>
                                  <m:r>
                                    <a:rPr lang="en-US" b="0" i="1" smtClean="0">
                                      <a:latin typeface="Cambria Math" panose="02040503050406030204" pitchFamily="18" charset="0"/>
                                      <a:ea typeface="Cambria Math" panose="02040503050406030204" pitchFamily="18" charset="0"/>
                                    </a:rPr>
                                    <m:t>=1</m:t>
                                  </m:r>
                                </m:sub>
                                <m:sup>
                                  <m:r>
                                    <a:rPr lang="en-US" b="0" i="1" smtClean="0">
                                      <a:latin typeface="Cambria Math" panose="02040503050406030204" pitchFamily="18" charset="0"/>
                                      <a:ea typeface="Cambria Math" panose="02040503050406030204" pitchFamily="18" charset="0"/>
                                    </a:rPr>
                                    <m:t>𝑠</m:t>
                                  </m:r>
                                  <m:r>
                                    <a:rPr lang="en-US" b="0" i="1" smtClean="0">
                                      <a:latin typeface="Cambria Math" panose="02040503050406030204" pitchFamily="18" charset="0"/>
                                      <a:ea typeface="Cambria Math" panose="02040503050406030204" pitchFamily="18" charset="0"/>
                                    </a:rPr>
                                    <m:t>−1</m:t>
                                  </m:r>
                                </m:sup>
                                <m:e>
                                  <m:d>
                                    <m:dPr>
                                      <m:begChr m:val="|"/>
                                      <m:endChr m:val="|"/>
                                      <m:ctrlPr>
                                        <a:rPr lang="en-US" b="0" i="1" smtClean="0">
                                          <a:latin typeface="Cambria Math" panose="02040503050406030204" pitchFamily="18" charset="0"/>
                                          <a:ea typeface="Cambria Math" panose="02040503050406030204" pitchFamily="18" charset="0"/>
                                        </a:rPr>
                                      </m:ctrlPr>
                                    </m:dPr>
                                    <m:e>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𝛽</m:t>
                                          </m:r>
                                        </m:e>
                                        <m:sub>
                                          <m:r>
                                            <a:rPr lang="en-US" b="0" i="1" smtClean="0">
                                              <a:latin typeface="Cambria Math" panose="02040503050406030204" pitchFamily="18" charset="0"/>
                                              <a:ea typeface="Cambria Math" panose="02040503050406030204" pitchFamily="18" charset="0"/>
                                            </a:rPr>
                                            <m:t>𝑠𝑡</m:t>
                                          </m:r>
                                        </m:sub>
                                      </m:sSub>
                                    </m:e>
                                  </m:d>
                                </m:e>
                              </m:nary>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m:rPr>
                                      <m:sty m:val="p"/>
                                    </m:rPr>
                                    <a:rPr lang="el-GR" b="0" i="1" smtClean="0">
                                      <a:latin typeface="Cambria Math" panose="02040503050406030204" pitchFamily="18" charset="0"/>
                                      <a:ea typeface="Cambria Math" panose="02040503050406030204" pitchFamily="18" charset="0"/>
                                    </a:rPr>
                                    <m:t>λ</m:t>
                                  </m:r>
                                </m:e>
                                <m:sub>
                                  <m:r>
                                    <a:rPr lang="en-US" b="0" i="1" smtClean="0">
                                      <a:latin typeface="Cambria Math" panose="02040503050406030204" pitchFamily="18" charset="0"/>
                                      <a:ea typeface="Cambria Math" panose="02040503050406030204" pitchFamily="18" charset="0"/>
                                    </a:rPr>
                                    <m:t>𝐶𝐷</m:t>
                                  </m:r>
                                </m:sub>
                              </m:sSub>
                              <m:nary>
                                <m:naryPr>
                                  <m:chr m:val="∑"/>
                                  <m:ctrlPr>
                                    <a:rPr lang="en-US" b="0" i="1" smtClean="0">
                                      <a:latin typeface="Cambria Math" panose="02040503050406030204" pitchFamily="18" charset="0"/>
                                      <a:ea typeface="Cambria Math" panose="02040503050406030204" pitchFamily="18" charset="0"/>
                                    </a:rPr>
                                  </m:ctrlPr>
                                </m:naryPr>
                                <m:sub>
                                  <m:r>
                                    <m:rPr>
                                      <m:brk m:alnAt="23"/>
                                    </m:rPr>
                                    <a:rPr lang="en-US" b="0" i="1" smtClean="0">
                                      <a:latin typeface="Cambria Math" panose="02040503050406030204" pitchFamily="18" charset="0"/>
                                      <a:ea typeface="Cambria Math" panose="02040503050406030204" pitchFamily="18" charset="0"/>
                                    </a:rPr>
                                    <m:t>𝑠</m:t>
                                  </m:r>
                                  <m:r>
                                    <a:rPr lang="en-US" b="0" i="1" smtClean="0">
                                      <a:latin typeface="Cambria Math" panose="02040503050406030204" pitchFamily="18" charset="0"/>
                                      <a:ea typeface="Cambria Math" panose="02040503050406030204" pitchFamily="18" charset="0"/>
                                    </a:rPr>
                                    <m:t>=1</m:t>
                                  </m:r>
                                </m:sub>
                                <m:sup>
                                  <m:r>
                                    <a:rPr lang="en-US" b="0" i="1" smtClean="0">
                                      <a:latin typeface="Cambria Math" panose="02040503050406030204" pitchFamily="18" charset="0"/>
                                      <a:ea typeface="Cambria Math" panose="02040503050406030204" pitchFamily="18" charset="0"/>
                                    </a:rPr>
                                    <m:t>𝑝</m:t>
                                  </m:r>
                                </m:sup>
                                <m:e>
                                  <m:nary>
                                    <m:naryPr>
                                      <m:chr m:val="∑"/>
                                      <m:ctrlPr>
                                        <a:rPr lang="en-US" b="0" i="1" smtClean="0">
                                          <a:latin typeface="Cambria Math" panose="02040503050406030204" pitchFamily="18" charset="0"/>
                                          <a:ea typeface="Cambria Math" panose="02040503050406030204" pitchFamily="18" charset="0"/>
                                        </a:rPr>
                                      </m:ctrlPr>
                                    </m:naryPr>
                                    <m:sub>
                                      <m:r>
                                        <m:rPr>
                                          <m:brk m:alnAt="23"/>
                                        </m:rPr>
                                        <a:rPr lang="en-US" b="0" i="1" smtClean="0">
                                          <a:latin typeface="Cambria Math" panose="02040503050406030204" pitchFamily="18" charset="0"/>
                                          <a:ea typeface="Cambria Math" panose="02040503050406030204" pitchFamily="18" charset="0"/>
                                        </a:rPr>
                                        <m:t>𝑗</m:t>
                                      </m:r>
                                      <m:r>
                                        <a:rPr lang="en-US" b="0" i="1" smtClean="0">
                                          <a:latin typeface="Cambria Math" panose="02040503050406030204" pitchFamily="18" charset="0"/>
                                          <a:ea typeface="Cambria Math" panose="02040503050406030204" pitchFamily="18" charset="0"/>
                                        </a:rPr>
                                        <m:t>=1</m:t>
                                      </m:r>
                                    </m:sub>
                                    <m:sup>
                                      <m:r>
                                        <a:rPr lang="en-US" b="0" i="1" smtClean="0">
                                          <a:latin typeface="Cambria Math" panose="02040503050406030204" pitchFamily="18" charset="0"/>
                                          <a:ea typeface="Cambria Math" panose="02040503050406030204" pitchFamily="18" charset="0"/>
                                        </a:rPr>
                                        <m:t>𝑞</m:t>
                                      </m:r>
                                    </m:sup>
                                    <m:e>
                                      <m:sSub>
                                        <m:sSubPr>
                                          <m:ctrlPr>
                                            <a:rPr lang="en-US" b="0" i="1" smtClean="0">
                                              <a:latin typeface="Cambria Math" panose="02040503050406030204" pitchFamily="18" charset="0"/>
                                              <a:ea typeface="Cambria Math" panose="02040503050406030204" pitchFamily="18" charset="0"/>
                                            </a:rPr>
                                          </m:ctrlPr>
                                        </m:sSubPr>
                                        <m:e>
                                          <m:d>
                                            <m:dPr>
                                              <m:begChr m:val="‖"/>
                                              <m:endChr m:val="‖"/>
                                              <m:ctrlPr>
                                                <a:rPr lang="en-US" i="1">
                                                  <a:latin typeface="Cambria Math" panose="02040503050406030204" pitchFamily="18" charset="0"/>
                                                  <a:ea typeface="Cambria Math" panose="02040503050406030204" pitchFamily="18" charset="0"/>
                                                </a:rPr>
                                              </m:ctrlPr>
                                            </m:dPr>
                                            <m:e>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𝜌</m:t>
                                                  </m:r>
                                                </m:e>
                                                <m:sub>
                                                  <m:r>
                                                    <a:rPr lang="en-US" i="1">
                                                      <a:latin typeface="Cambria Math" panose="02040503050406030204" pitchFamily="18" charset="0"/>
                                                      <a:ea typeface="Cambria Math" panose="02040503050406030204" pitchFamily="18" charset="0"/>
                                                    </a:rPr>
                                                    <m:t>𝑠𝑗</m:t>
                                                  </m:r>
                                                </m:sub>
                                              </m:sSub>
                                            </m:e>
                                          </m:d>
                                        </m:e>
                                        <m:sub>
                                          <m:r>
                                            <a:rPr lang="en-US" b="0" i="1" smtClean="0">
                                              <a:latin typeface="Cambria Math" panose="02040503050406030204" pitchFamily="18" charset="0"/>
                                              <a:ea typeface="Cambria Math" panose="02040503050406030204" pitchFamily="18" charset="0"/>
                                            </a:rPr>
                                            <m:t>2</m:t>
                                          </m:r>
                                        </m:sub>
                                      </m:sSub>
                                    </m:e>
                                  </m:nary>
                                </m:e>
                              </m:nary>
                            </m:e>
                          </m:nary>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m:rPr>
                                  <m:sty m:val="p"/>
                                </m:rPr>
                                <a:rPr lang="el-GR" b="0" i="1" smtClean="0">
                                  <a:latin typeface="Cambria Math" panose="02040503050406030204" pitchFamily="18" charset="0"/>
                                  <a:ea typeface="Cambria Math" panose="02040503050406030204" pitchFamily="18" charset="0"/>
                                </a:rPr>
                                <m:t>λ</m:t>
                              </m:r>
                            </m:e>
                            <m:sub>
                              <m:r>
                                <a:rPr lang="en-US" b="0" i="1" smtClean="0">
                                  <a:latin typeface="Cambria Math" panose="02040503050406030204" pitchFamily="18" charset="0"/>
                                  <a:ea typeface="Cambria Math" panose="02040503050406030204" pitchFamily="18" charset="0"/>
                                </a:rPr>
                                <m:t>𝐷𝐷</m:t>
                              </m:r>
                            </m:sub>
                          </m:sSub>
                          <m:nary>
                            <m:naryPr>
                              <m:chr m:val="∑"/>
                              <m:ctrlPr>
                                <a:rPr lang="en-US" b="0" i="1" smtClean="0">
                                  <a:latin typeface="Cambria Math" panose="02040503050406030204" pitchFamily="18" charset="0"/>
                                  <a:ea typeface="Cambria Math" panose="02040503050406030204" pitchFamily="18" charset="0"/>
                                </a:rPr>
                              </m:ctrlPr>
                            </m:naryPr>
                            <m:sub>
                              <m:r>
                                <m:rPr>
                                  <m:brk m:alnAt="23"/>
                                </m:rPr>
                                <a:rPr lang="en-US" b="0" i="1" smtClean="0">
                                  <a:latin typeface="Cambria Math" panose="02040503050406030204" pitchFamily="18" charset="0"/>
                                  <a:ea typeface="Cambria Math" panose="02040503050406030204" pitchFamily="18" charset="0"/>
                                </a:rPr>
                                <m:t>𝑗</m:t>
                              </m:r>
                              <m:r>
                                <a:rPr lang="en-US" b="0" i="1" smtClean="0">
                                  <a:latin typeface="Cambria Math" panose="02040503050406030204" pitchFamily="18" charset="0"/>
                                  <a:ea typeface="Cambria Math" panose="02040503050406030204" pitchFamily="18" charset="0"/>
                                </a:rPr>
                                <m:t>=1</m:t>
                              </m:r>
                            </m:sub>
                            <m:sup>
                              <m:r>
                                <a:rPr lang="en-US" b="0" i="1" smtClean="0">
                                  <a:latin typeface="Cambria Math" panose="02040503050406030204" pitchFamily="18" charset="0"/>
                                  <a:ea typeface="Cambria Math" panose="02040503050406030204" pitchFamily="18" charset="0"/>
                                </a:rPr>
                                <m:t>𝑞</m:t>
                              </m:r>
                            </m:sup>
                            <m:e>
                              <m:nary>
                                <m:naryPr>
                                  <m:chr m:val="∑"/>
                                  <m:ctrlPr>
                                    <a:rPr lang="en-US" b="0" i="1" smtClean="0">
                                      <a:latin typeface="Cambria Math" panose="02040503050406030204" pitchFamily="18" charset="0"/>
                                      <a:ea typeface="Cambria Math" panose="02040503050406030204" pitchFamily="18" charset="0"/>
                                    </a:rPr>
                                  </m:ctrlPr>
                                </m:naryPr>
                                <m:sub>
                                  <m:r>
                                    <m:rPr>
                                      <m:brk m:alnAt="23"/>
                                    </m:rPr>
                                    <a:rPr lang="en-US" b="0" i="1" smtClean="0">
                                      <a:latin typeface="Cambria Math" panose="02040503050406030204" pitchFamily="18" charset="0"/>
                                      <a:ea typeface="Cambria Math" panose="02040503050406030204" pitchFamily="18" charset="0"/>
                                    </a:rPr>
                                    <m:t>𝑟</m:t>
                                  </m:r>
                                  <m:r>
                                    <a:rPr lang="en-US" b="0" i="1" smtClean="0">
                                      <a:latin typeface="Cambria Math" panose="02040503050406030204" pitchFamily="18" charset="0"/>
                                      <a:ea typeface="Cambria Math" panose="02040503050406030204" pitchFamily="18" charset="0"/>
                                    </a:rPr>
                                    <m:t>=1</m:t>
                                  </m:r>
                                </m:sub>
                                <m:sup>
                                  <m:r>
                                    <a:rPr lang="en-US" b="0" i="1" smtClean="0">
                                      <a:latin typeface="Cambria Math" panose="02040503050406030204" pitchFamily="18" charset="0"/>
                                      <a:ea typeface="Cambria Math" panose="02040503050406030204" pitchFamily="18" charset="0"/>
                                    </a:rPr>
                                    <m:t>𝑗</m:t>
                                  </m:r>
                                  <m:r>
                                    <a:rPr lang="en-US" b="0" i="1" smtClean="0">
                                      <a:latin typeface="Cambria Math" panose="02040503050406030204" pitchFamily="18" charset="0"/>
                                      <a:ea typeface="Cambria Math" panose="02040503050406030204" pitchFamily="18" charset="0"/>
                                    </a:rPr>
                                    <m:t>−1</m:t>
                                  </m:r>
                                </m:sup>
                                <m:e>
                                  <m:sSub>
                                    <m:sSubPr>
                                      <m:ctrlPr>
                                        <a:rPr lang="en-US" b="0" i="1" smtClean="0">
                                          <a:latin typeface="Cambria Math" panose="02040503050406030204" pitchFamily="18" charset="0"/>
                                          <a:ea typeface="Cambria Math" panose="02040503050406030204" pitchFamily="18" charset="0"/>
                                        </a:rPr>
                                      </m:ctrlPr>
                                    </m:sSubPr>
                                    <m:e>
                                      <m:d>
                                        <m:dPr>
                                          <m:begChr m:val="‖"/>
                                          <m:endChr m:val="‖"/>
                                          <m:ctrlPr>
                                            <a:rPr lang="en-US" b="0" i="1" smtClean="0">
                                              <a:latin typeface="Cambria Math" panose="02040503050406030204" pitchFamily="18" charset="0"/>
                                              <a:ea typeface="Cambria Math" panose="02040503050406030204" pitchFamily="18" charset="0"/>
                                            </a:rPr>
                                          </m:ctrlPr>
                                        </m:dPr>
                                        <m:e>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𝜑</m:t>
                                              </m:r>
                                            </m:e>
                                            <m:sub>
                                              <m:r>
                                                <a:rPr lang="en-US" b="0" i="1" smtClean="0">
                                                  <a:latin typeface="Cambria Math" panose="02040503050406030204" pitchFamily="18" charset="0"/>
                                                  <a:ea typeface="Cambria Math" panose="02040503050406030204" pitchFamily="18" charset="0"/>
                                                </a:rPr>
                                                <m:t>𝑟𝑗</m:t>
                                              </m:r>
                                            </m:sub>
                                          </m:sSub>
                                        </m:e>
                                      </m:d>
                                    </m:e>
                                    <m:sub>
                                      <m:r>
                                        <a:rPr lang="en-US" b="0" i="1" smtClean="0">
                                          <a:latin typeface="Cambria Math" panose="02040503050406030204" pitchFamily="18" charset="0"/>
                                          <a:ea typeface="Cambria Math" panose="02040503050406030204" pitchFamily="18" charset="0"/>
                                        </a:rPr>
                                        <m:t>𝐹</m:t>
                                      </m:r>
                                    </m:sub>
                                  </m:sSub>
                                </m:e>
                              </m:nary>
                            </m:e>
                          </m:nary>
                        </m:e>
                      </m:func>
                    </m:oMath>
                  </m:oMathPara>
                </a14:m>
                <a:endParaRPr lang="en-US" dirty="0"/>
              </a:p>
            </p:txBody>
          </p:sp>
        </mc:Choice>
        <mc:Fallback xmlns="">
          <p:sp>
            <p:nvSpPr>
              <p:cNvPr id="3" name="Content Placeholder 2">
                <a:extLst>
                  <a:ext uri="{FF2B5EF4-FFF2-40B4-BE49-F238E27FC236}">
                    <a16:creationId xmlns:a16="http://schemas.microsoft.com/office/drawing/2014/main" id="{D636021C-0329-4379-8850-2A3F590696DD}"/>
                  </a:ext>
                </a:extLst>
              </p:cNvPr>
              <p:cNvSpPr>
                <a:spLocks noGrp="1" noRot="1" noChangeAspect="1" noMove="1" noResize="1" noEditPoints="1" noAdjustHandles="1" noChangeArrowheads="1" noChangeShapeType="1" noTextEdit="1"/>
              </p:cNvSpPr>
              <p:nvPr>
                <p:ph idx="1"/>
              </p:nvPr>
            </p:nvSpPr>
            <p:spPr>
              <a:xfrm>
                <a:off x="838200" y="1690688"/>
                <a:ext cx="10515600" cy="4351338"/>
              </a:xfrm>
              <a:blipFill>
                <a:blip r:embed="rId3"/>
                <a:stretch>
                  <a:fillRect l="-812" t="-2661" r="-1217"/>
                </a:stretch>
              </a:blipFill>
            </p:spPr>
            <p:txBody>
              <a:bodyPr/>
              <a:lstStyle/>
              <a:p>
                <a:r>
                  <a:rPr lang="en-US">
                    <a:noFill/>
                  </a:rPr>
                  <a:t> </a:t>
                </a:r>
              </a:p>
            </p:txBody>
          </p:sp>
        </mc:Fallback>
      </mc:AlternateContent>
      <p:sp>
        <p:nvSpPr>
          <p:cNvPr id="4" name="TextBox 3">
            <a:extLst>
              <a:ext uri="{FF2B5EF4-FFF2-40B4-BE49-F238E27FC236}">
                <a16:creationId xmlns:a16="http://schemas.microsoft.com/office/drawing/2014/main" id="{2B46352E-F57B-47FC-8677-AC2ADC433DC7}"/>
              </a:ext>
            </a:extLst>
          </p:cNvPr>
          <p:cNvSpPr txBox="1"/>
          <p:nvPr/>
        </p:nvSpPr>
        <p:spPr>
          <a:xfrm>
            <a:off x="1083734" y="5520266"/>
            <a:ext cx="10716908" cy="646331"/>
          </a:xfrm>
          <a:prstGeom prst="rect">
            <a:avLst/>
          </a:prstGeom>
          <a:noFill/>
        </p:spPr>
        <p:txBody>
          <a:bodyPr wrap="none" rtlCol="0">
            <a:spAutoFit/>
          </a:bodyPr>
          <a:lstStyle/>
          <a:p>
            <a:r>
              <a:rPr lang="en-US" dirty="0"/>
              <a:t>Source: Sedgewick et al. Learning Mixed Graphical Models with Separate Sparsity Parameters and Stability Based</a:t>
            </a:r>
          </a:p>
          <a:p>
            <a:r>
              <a:rPr lang="en-US" dirty="0"/>
              <a:t>Model Selection. 2016. </a:t>
            </a:r>
            <a:r>
              <a:rPr lang="en-US" i="1" dirty="0"/>
              <a:t>BMC Bioinformatics</a:t>
            </a:r>
            <a:r>
              <a:rPr lang="en-US" dirty="0"/>
              <a:t>. </a:t>
            </a:r>
          </a:p>
        </p:txBody>
      </p:sp>
    </p:spTree>
    <p:extLst>
      <p:ext uri="{BB962C8B-B14F-4D97-AF65-F5344CB8AC3E}">
        <p14:creationId xmlns:p14="http://schemas.microsoft.com/office/powerpoint/2010/main" val="434734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29494-44E7-4269-A525-887755F51B3B}"/>
              </a:ext>
            </a:extLst>
          </p:cNvPr>
          <p:cNvSpPr>
            <a:spLocks noGrp="1"/>
          </p:cNvSpPr>
          <p:nvPr>
            <p:ph type="title"/>
          </p:nvPr>
        </p:nvSpPr>
        <p:spPr/>
        <p:txBody>
          <a:bodyPr/>
          <a:lstStyle/>
          <a:p>
            <a:r>
              <a:rPr lang="en-US" dirty="0"/>
              <a:t>Independence Test (X ⫫ Y | Z)</a:t>
            </a:r>
          </a:p>
        </p:txBody>
      </p:sp>
      <mc:AlternateContent xmlns:mc="http://schemas.openxmlformats.org/markup-compatibility/2006" xmlns:a14="http://schemas.microsoft.com/office/drawing/2010/main">
        <mc:Choice Requires="a14">
          <p:graphicFrame>
            <p:nvGraphicFramePr>
              <p:cNvPr id="4" name="Content Placeholder 3">
                <a:extLst>
                  <a:ext uri="{FF2B5EF4-FFF2-40B4-BE49-F238E27FC236}">
                    <a16:creationId xmlns:a16="http://schemas.microsoft.com/office/drawing/2014/main" id="{EACC7BF9-1CF3-4EF8-B79E-867726BF7259}"/>
                  </a:ext>
                </a:extLst>
              </p:cNvPr>
              <p:cNvGraphicFramePr>
                <a:graphicFrameLocks noGrp="1"/>
              </p:cNvGraphicFramePr>
              <p:nvPr>
                <p:ph idx="1"/>
                <p:extLst>
                  <p:ext uri="{D42A27DB-BD31-4B8C-83A1-F6EECF244321}">
                    <p14:modId xmlns:p14="http://schemas.microsoft.com/office/powerpoint/2010/main" val="1540974908"/>
                  </p:ext>
                </p:extLst>
              </p:nvPr>
            </p:nvGraphicFramePr>
            <p:xfrm>
              <a:off x="838200" y="1584325"/>
              <a:ext cx="10515600" cy="4778724"/>
            </p:xfrm>
            <a:graphic>
              <a:graphicData uri="http://schemas.openxmlformats.org/drawingml/2006/table">
                <a:tbl>
                  <a:tblPr firstRow="1" bandRow="1">
                    <a:tableStyleId>{2D5ABB26-0587-4C30-8999-92F81FD0307C}</a:tableStyleId>
                  </a:tblPr>
                  <a:tblGrid>
                    <a:gridCol w="1930400">
                      <a:extLst>
                        <a:ext uri="{9D8B030D-6E8A-4147-A177-3AD203B41FA5}">
                          <a16:colId xmlns:a16="http://schemas.microsoft.com/office/drawing/2014/main" val="3706082346"/>
                        </a:ext>
                      </a:extLst>
                    </a:gridCol>
                    <a:gridCol w="8585200">
                      <a:extLst>
                        <a:ext uri="{9D8B030D-6E8A-4147-A177-3AD203B41FA5}">
                          <a16:colId xmlns:a16="http://schemas.microsoft.com/office/drawing/2014/main" val="3481766177"/>
                        </a:ext>
                      </a:extLst>
                    </a:gridCol>
                  </a:tblGrid>
                  <a:tr h="1635222">
                    <a:tc>
                      <a:txBody>
                        <a:bodyPr/>
                        <a:lstStyle/>
                        <a:p>
                          <a:pPr algn="ctr"/>
                          <a:r>
                            <a:rPr lang="en-US" sz="2300" dirty="0"/>
                            <a:t>X and Y Continuous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14:m>
                            <m:oMathPara xmlns:m="http://schemas.openxmlformats.org/officeDocument/2006/math">
                              <m:oMathParaPr>
                                <m:jc m:val="centerGroup"/>
                              </m:oMathParaPr>
                              <m:oMath xmlns:m="http://schemas.openxmlformats.org/officeDocument/2006/math">
                                <m:acc>
                                  <m:accPr>
                                    <m:chr m:val="̂"/>
                                    <m:ctrlPr>
                                      <a:rPr lang="en-US" sz="2300" b="0" i="1" smtClean="0">
                                        <a:latin typeface="Cambria Math" panose="02040503050406030204" pitchFamily="18" charset="0"/>
                                      </a:rPr>
                                    </m:ctrlPr>
                                  </m:accPr>
                                  <m:e>
                                    <m:r>
                                      <a:rPr lang="en-US" sz="2300" b="0" i="1" smtClean="0">
                                        <a:latin typeface="Cambria Math" panose="02040503050406030204" pitchFamily="18" charset="0"/>
                                      </a:rPr>
                                      <m:t>𝑋</m:t>
                                    </m:r>
                                  </m:e>
                                </m:acc>
                                <m:r>
                                  <a:rPr lang="en-US" sz="2300" b="0" i="1" smtClean="0">
                                    <a:latin typeface="Cambria Math" panose="02040503050406030204" pitchFamily="18" charset="0"/>
                                  </a:rPr>
                                  <m:t>= </m:t>
                                </m:r>
                                <m:r>
                                  <a:rPr lang="en-US" sz="2300" b="0" i="1" smtClean="0">
                                    <a:latin typeface="Cambria Math" panose="02040503050406030204" pitchFamily="18" charset="0"/>
                                    <a:ea typeface="Cambria Math" panose="02040503050406030204" pitchFamily="18" charset="0"/>
                                  </a:rPr>
                                  <m:t>𝛼</m:t>
                                </m:r>
                                <m:r>
                                  <a:rPr lang="en-US" sz="2300" b="0" i="1" smtClean="0">
                                    <a:latin typeface="Cambria Math" panose="02040503050406030204" pitchFamily="18" charset="0"/>
                                    <a:ea typeface="Cambria Math" panose="02040503050406030204" pitchFamily="18" charset="0"/>
                                  </a:rPr>
                                  <m:t>𝑌</m:t>
                                </m:r>
                                <m:r>
                                  <a:rPr lang="en-US" sz="2300" b="0" i="1" smtClean="0">
                                    <a:latin typeface="Cambria Math" panose="02040503050406030204" pitchFamily="18" charset="0"/>
                                    <a:ea typeface="Cambria Math" panose="02040503050406030204" pitchFamily="18" charset="0"/>
                                  </a:rPr>
                                  <m:t>+</m:t>
                                </m:r>
                                <m:nary>
                                  <m:naryPr>
                                    <m:chr m:val="∑"/>
                                    <m:ctrlPr>
                                      <a:rPr lang="en-US" sz="2300" b="0" i="1" smtClean="0">
                                        <a:latin typeface="Cambria Math" panose="02040503050406030204" pitchFamily="18" charset="0"/>
                                        <a:ea typeface="Cambria Math" panose="02040503050406030204" pitchFamily="18" charset="0"/>
                                      </a:rPr>
                                    </m:ctrlPr>
                                  </m:naryPr>
                                  <m:sub>
                                    <m:r>
                                      <m:rPr>
                                        <m:brk m:alnAt="23"/>
                                      </m:rPr>
                                      <a:rPr lang="en-US" sz="2300" b="0" i="1" smtClean="0">
                                        <a:latin typeface="Cambria Math" panose="02040503050406030204" pitchFamily="18" charset="0"/>
                                        <a:ea typeface="Cambria Math" panose="02040503050406030204" pitchFamily="18" charset="0"/>
                                      </a:rPr>
                                      <m:t>𝑖</m:t>
                                    </m:r>
                                    <m:r>
                                      <a:rPr lang="en-US" sz="2300" b="0" i="1" smtClean="0">
                                        <a:latin typeface="Cambria Math" panose="02040503050406030204" pitchFamily="18" charset="0"/>
                                        <a:ea typeface="Cambria Math" panose="02040503050406030204" pitchFamily="18" charset="0"/>
                                      </a:rPr>
                                      <m:t>=1</m:t>
                                    </m:r>
                                  </m:sub>
                                  <m:sup>
                                    <m:d>
                                      <m:dPr>
                                        <m:begChr m:val="|"/>
                                        <m:endChr m:val="|"/>
                                        <m:ctrlPr>
                                          <a:rPr lang="en-US" sz="2300" b="0" i="1" smtClean="0">
                                            <a:latin typeface="Cambria Math" panose="02040503050406030204" pitchFamily="18" charset="0"/>
                                            <a:ea typeface="Cambria Math" panose="02040503050406030204" pitchFamily="18" charset="0"/>
                                          </a:rPr>
                                        </m:ctrlPr>
                                      </m:dPr>
                                      <m:e>
                                        <m:r>
                                          <a:rPr lang="en-US" sz="2300" b="0" i="1" smtClean="0">
                                            <a:latin typeface="Cambria Math" panose="02040503050406030204" pitchFamily="18" charset="0"/>
                                            <a:ea typeface="Cambria Math" panose="02040503050406030204" pitchFamily="18" charset="0"/>
                                          </a:rPr>
                                          <m:t>𝑍</m:t>
                                        </m:r>
                                      </m:e>
                                    </m:d>
                                  </m:sup>
                                  <m:e>
                                    <m:sSub>
                                      <m:sSubPr>
                                        <m:ctrlPr>
                                          <a:rPr lang="en-US" sz="2300" b="0" i="1" smtClean="0">
                                            <a:latin typeface="Cambria Math" panose="02040503050406030204" pitchFamily="18" charset="0"/>
                                            <a:ea typeface="Cambria Math" panose="02040503050406030204" pitchFamily="18" charset="0"/>
                                          </a:rPr>
                                        </m:ctrlPr>
                                      </m:sSubPr>
                                      <m:e>
                                        <m:r>
                                          <a:rPr lang="en-US" sz="2300" b="0" i="1" smtClean="0">
                                            <a:latin typeface="Cambria Math" panose="02040503050406030204" pitchFamily="18" charset="0"/>
                                            <a:ea typeface="Cambria Math" panose="02040503050406030204" pitchFamily="18" charset="0"/>
                                          </a:rPr>
                                          <m:t>𝛽</m:t>
                                        </m:r>
                                      </m:e>
                                      <m:sub>
                                        <m:r>
                                          <a:rPr lang="en-US" sz="2300" b="0" i="1" smtClean="0">
                                            <a:latin typeface="Cambria Math" panose="02040503050406030204" pitchFamily="18" charset="0"/>
                                            <a:ea typeface="Cambria Math" panose="02040503050406030204" pitchFamily="18" charset="0"/>
                                          </a:rPr>
                                          <m:t>𝑖</m:t>
                                        </m:r>
                                      </m:sub>
                                    </m:sSub>
                                    <m:sSub>
                                      <m:sSubPr>
                                        <m:ctrlPr>
                                          <a:rPr lang="en-US" sz="2300" b="0" i="1" smtClean="0">
                                            <a:latin typeface="Cambria Math" panose="02040503050406030204" pitchFamily="18" charset="0"/>
                                            <a:ea typeface="Cambria Math" panose="02040503050406030204" pitchFamily="18" charset="0"/>
                                          </a:rPr>
                                        </m:ctrlPr>
                                      </m:sSubPr>
                                      <m:e>
                                        <m:r>
                                          <a:rPr lang="en-US" sz="2300" b="0" i="1" smtClean="0">
                                            <a:latin typeface="Cambria Math" panose="02040503050406030204" pitchFamily="18" charset="0"/>
                                            <a:ea typeface="Cambria Math" panose="02040503050406030204" pitchFamily="18" charset="0"/>
                                          </a:rPr>
                                          <m:t>𝑍</m:t>
                                        </m:r>
                                      </m:e>
                                      <m:sub>
                                        <m:r>
                                          <a:rPr lang="en-US" sz="2300" b="0" i="1" smtClean="0">
                                            <a:latin typeface="Cambria Math" panose="02040503050406030204" pitchFamily="18" charset="0"/>
                                            <a:ea typeface="Cambria Math" panose="02040503050406030204" pitchFamily="18" charset="0"/>
                                          </a:rPr>
                                          <m:t>𝑖</m:t>
                                        </m:r>
                                      </m:sub>
                                    </m:sSub>
                                  </m:e>
                                </m:nary>
                                <m:r>
                                  <a:rPr lang="en-US" sz="2300" b="0" i="1" smtClean="0">
                                    <a:latin typeface="Cambria Math" panose="02040503050406030204" pitchFamily="18" charset="0"/>
                                    <a:ea typeface="Cambria Math" panose="02040503050406030204" pitchFamily="18" charset="0"/>
                                  </a:rPr>
                                  <m:t>+</m:t>
                                </m:r>
                                <m:r>
                                  <a:rPr lang="en-US" sz="2300" b="0" i="1" smtClean="0">
                                    <a:latin typeface="Cambria Math" panose="02040503050406030204" pitchFamily="18" charset="0"/>
                                    <a:ea typeface="Cambria Math" panose="02040503050406030204" pitchFamily="18" charset="0"/>
                                  </a:rPr>
                                  <m:t>𝜀</m:t>
                                </m:r>
                              </m:oMath>
                            </m:oMathPara>
                          </a14:m>
                          <a:endParaRPr lang="en-US" sz="2300" dirty="0"/>
                        </a:p>
                        <a:p>
                          <a:pPr algn="ctr"/>
                          <a:endParaRPr lang="en-US" sz="2300" dirty="0"/>
                        </a:p>
                        <a:p>
                          <a:pPr algn="ctr"/>
                          <a:r>
                            <a:rPr lang="en-US" sz="2300" dirty="0"/>
                            <a:t>T-test on the coefficient </a:t>
                          </a:r>
                          <a:r>
                            <a:rPr lang="en-US" sz="2300" dirty="0">
                              <a:latin typeface="Times New Roman" panose="02020603050405020304" pitchFamily="18" charset="0"/>
                              <a:cs typeface="Times New Roman" panose="02020603050405020304" pitchFamily="18" charset="0"/>
                            </a:rPr>
                            <a:t>α</a:t>
                          </a:r>
                          <a:endParaRPr lang="en-US" sz="23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010012355"/>
                      </a:ext>
                    </a:extLst>
                  </a:tr>
                  <a:tr h="2978054">
                    <a:tc>
                      <a:txBody>
                        <a:bodyPr/>
                        <a:lstStyle/>
                        <a:p>
                          <a:pPr algn="ctr"/>
                          <a:r>
                            <a:rPr lang="en-US" sz="2300" dirty="0"/>
                            <a:t>X Categorical Y Continuous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𝑝</m:t>
                                </m:r>
                                <m:d>
                                  <m:dPr>
                                    <m:ctrlPr>
                                      <a:rPr lang="en-US" sz="2300" b="0" i="1" smtClean="0">
                                        <a:latin typeface="Cambria Math" panose="02040503050406030204" pitchFamily="18" charset="0"/>
                                      </a:rPr>
                                    </m:ctrlPr>
                                  </m:dPr>
                                  <m:e>
                                    <m:r>
                                      <a:rPr lang="en-US" sz="2300" b="0" i="1" smtClean="0">
                                        <a:latin typeface="Cambria Math" panose="02040503050406030204" pitchFamily="18" charset="0"/>
                                      </a:rPr>
                                      <m:t>𝑋</m:t>
                                    </m:r>
                                    <m:r>
                                      <a:rPr lang="en-US" sz="2300" b="0" i="1" smtClean="0">
                                        <a:latin typeface="Cambria Math" panose="02040503050406030204" pitchFamily="18" charset="0"/>
                                      </a:rPr>
                                      <m:t>=</m:t>
                                    </m:r>
                                    <m:r>
                                      <a:rPr lang="en-US" sz="2300" b="0" i="1" smtClean="0">
                                        <a:latin typeface="Cambria Math" panose="02040503050406030204" pitchFamily="18" charset="0"/>
                                      </a:rPr>
                                      <m:t>𝑘</m:t>
                                    </m:r>
                                  </m:e>
                                </m:d>
                                <m:r>
                                  <a:rPr lang="en-US" sz="2300" b="0" i="1" smtClean="0">
                                    <a:latin typeface="Cambria Math" panose="02040503050406030204" pitchFamily="18" charset="0"/>
                                  </a:rPr>
                                  <m:t>= </m:t>
                                </m:r>
                                <m:f>
                                  <m:fPr>
                                    <m:ctrlPr>
                                      <a:rPr lang="en-US" sz="2300" b="0" i="1" smtClean="0">
                                        <a:latin typeface="Cambria Math" panose="02040503050406030204" pitchFamily="18" charset="0"/>
                                      </a:rPr>
                                    </m:ctrlPr>
                                  </m:fPr>
                                  <m:num>
                                    <m:sSup>
                                      <m:sSupPr>
                                        <m:ctrlPr>
                                          <a:rPr lang="en-US" sz="2300" b="0" i="1" smtClean="0">
                                            <a:latin typeface="Cambria Math" panose="02040503050406030204" pitchFamily="18" charset="0"/>
                                          </a:rPr>
                                        </m:ctrlPr>
                                      </m:sSupPr>
                                      <m:e>
                                        <m:r>
                                          <a:rPr lang="en-US" sz="2300" b="0" i="1" smtClean="0">
                                            <a:latin typeface="Cambria Math" panose="02040503050406030204" pitchFamily="18" charset="0"/>
                                          </a:rPr>
                                          <m:t>𝑒</m:t>
                                        </m:r>
                                      </m:e>
                                      <m:sup>
                                        <m:sSubSup>
                                          <m:sSubSupPr>
                                            <m:ctrlPr>
                                              <a:rPr lang="en-US" sz="2300" b="0" i="1" smtClean="0">
                                                <a:latin typeface="Cambria Math" panose="02040503050406030204" pitchFamily="18" charset="0"/>
                                              </a:rPr>
                                            </m:ctrlPr>
                                          </m:sSubSupPr>
                                          <m:e>
                                            <m:r>
                                              <a:rPr lang="en-US" sz="2300" b="0" i="1" smtClean="0">
                                                <a:latin typeface="Cambria Math" panose="02040503050406030204" pitchFamily="18" charset="0"/>
                                                <a:ea typeface="Cambria Math" panose="02040503050406030204" pitchFamily="18" charset="0"/>
                                              </a:rPr>
                                              <m:t>𝛽</m:t>
                                            </m:r>
                                          </m:e>
                                          <m:sub>
                                            <m:r>
                                              <a:rPr lang="en-US" sz="2300" b="0" i="1" smtClean="0">
                                                <a:latin typeface="Cambria Math" panose="02040503050406030204" pitchFamily="18" charset="0"/>
                                              </a:rPr>
                                              <m:t>𝑘</m:t>
                                            </m:r>
                                          </m:sub>
                                          <m:sup/>
                                        </m:sSubSup>
                                        <m:r>
                                          <a:rPr lang="en-US" sz="2300" b="0" i="1" smtClean="0">
                                            <a:latin typeface="Cambria Math" panose="02040503050406030204" pitchFamily="18" charset="0"/>
                                          </a:rPr>
                                          <m:t>∗</m:t>
                                        </m:r>
                                        <m:r>
                                          <a:rPr lang="en-US" sz="2300" b="0" i="1" smtClean="0">
                                            <a:latin typeface="Cambria Math" panose="02040503050406030204" pitchFamily="18" charset="0"/>
                                          </a:rPr>
                                          <m:t>𝑌</m:t>
                                        </m:r>
                                        <m:r>
                                          <a:rPr lang="en-US" sz="2300" b="0" i="1" smtClean="0">
                                            <a:latin typeface="Cambria Math" panose="02040503050406030204" pitchFamily="18" charset="0"/>
                                          </a:rPr>
                                          <m:t>+ </m:t>
                                        </m:r>
                                        <m:sSubSup>
                                          <m:sSubSupPr>
                                            <m:ctrlPr>
                                              <a:rPr lang="en-US" sz="2300" b="0" i="1" smtClean="0">
                                                <a:latin typeface="Cambria Math" panose="02040503050406030204" pitchFamily="18" charset="0"/>
                                              </a:rPr>
                                            </m:ctrlPr>
                                          </m:sSubSupPr>
                                          <m:e>
                                            <m:r>
                                              <a:rPr lang="en-US" sz="2300" b="0" i="1" smtClean="0">
                                                <a:latin typeface="Cambria Math" panose="02040503050406030204" pitchFamily="18" charset="0"/>
                                                <a:ea typeface="Cambria Math" panose="02040503050406030204" pitchFamily="18" charset="0"/>
                                              </a:rPr>
                                              <m:t>𝛼</m:t>
                                            </m:r>
                                          </m:e>
                                          <m:sub>
                                            <m:r>
                                              <a:rPr lang="en-US" sz="2300" b="0" i="1" smtClean="0">
                                                <a:latin typeface="Cambria Math" panose="02040503050406030204" pitchFamily="18" charset="0"/>
                                              </a:rPr>
                                              <m:t>𝑘</m:t>
                                            </m:r>
                                          </m:sub>
                                          <m:sup/>
                                        </m:sSubSup>
                                        <m:r>
                                          <a:rPr lang="en-US" sz="2300" b="0" i="1" smtClean="0">
                                            <a:latin typeface="Cambria Math" panose="02040503050406030204" pitchFamily="18" charset="0"/>
                                          </a:rPr>
                                          <m:t>∗</m:t>
                                        </m:r>
                                        <m:r>
                                          <a:rPr lang="en-US" sz="2300" b="0" i="1" smtClean="0">
                                            <a:latin typeface="Cambria Math" panose="02040503050406030204" pitchFamily="18" charset="0"/>
                                          </a:rPr>
                                          <m:t>𝑍</m:t>
                                        </m:r>
                                      </m:sup>
                                    </m:sSup>
                                  </m:num>
                                  <m:den>
                                    <m:r>
                                      <a:rPr lang="en-US" sz="2300" b="0" i="1" smtClean="0">
                                        <a:latin typeface="Cambria Math" panose="02040503050406030204" pitchFamily="18" charset="0"/>
                                      </a:rPr>
                                      <m:t>1+</m:t>
                                    </m:r>
                                    <m:nary>
                                      <m:naryPr>
                                        <m:chr m:val="∑"/>
                                        <m:ctrlPr>
                                          <a:rPr lang="en-US" sz="2300" b="0" i="1" smtClean="0">
                                            <a:latin typeface="Cambria Math" panose="02040503050406030204" pitchFamily="18" charset="0"/>
                                          </a:rPr>
                                        </m:ctrlPr>
                                      </m:naryPr>
                                      <m:sub>
                                        <m:r>
                                          <m:rPr>
                                            <m:brk m:alnAt="23"/>
                                          </m:rPr>
                                          <a:rPr lang="en-US" sz="2300" b="0" i="1" smtClean="0">
                                            <a:latin typeface="Cambria Math" panose="02040503050406030204" pitchFamily="18" charset="0"/>
                                          </a:rPr>
                                          <m:t>𝑖</m:t>
                                        </m:r>
                                        <m:r>
                                          <a:rPr lang="en-US" sz="2300" b="0" i="1" smtClean="0">
                                            <a:latin typeface="Cambria Math" panose="02040503050406030204" pitchFamily="18" charset="0"/>
                                          </a:rPr>
                                          <m:t>=1</m:t>
                                        </m:r>
                                      </m:sub>
                                      <m:sup>
                                        <m:r>
                                          <a:rPr lang="en-US" sz="2300" b="0" i="1" smtClean="0">
                                            <a:latin typeface="Cambria Math" panose="02040503050406030204" pitchFamily="18" charset="0"/>
                                          </a:rPr>
                                          <m:t>𝐾</m:t>
                                        </m:r>
                                        <m:r>
                                          <a:rPr lang="en-US" sz="2300" b="0" i="1" smtClean="0">
                                            <a:latin typeface="Cambria Math" panose="02040503050406030204" pitchFamily="18" charset="0"/>
                                          </a:rPr>
                                          <m:t>−1</m:t>
                                        </m:r>
                                      </m:sup>
                                      <m:e>
                                        <m:sSup>
                                          <m:sSupPr>
                                            <m:ctrlPr>
                                              <a:rPr lang="en-US" sz="2300" b="0" i="1" smtClean="0">
                                                <a:latin typeface="Cambria Math" panose="02040503050406030204" pitchFamily="18" charset="0"/>
                                              </a:rPr>
                                            </m:ctrlPr>
                                          </m:sSupPr>
                                          <m:e>
                                            <m:r>
                                              <a:rPr lang="en-US" sz="2300" b="0" i="1" smtClean="0">
                                                <a:latin typeface="Cambria Math" panose="02040503050406030204" pitchFamily="18" charset="0"/>
                                              </a:rPr>
                                              <m:t>𝑒</m:t>
                                            </m:r>
                                          </m:e>
                                          <m:sup>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ea typeface="Cambria Math" panose="02040503050406030204" pitchFamily="18" charset="0"/>
                                                  </a:rPr>
                                                  <m:t>𝛽</m:t>
                                                </m:r>
                                              </m:e>
                                              <m:sub>
                                                <m:r>
                                                  <a:rPr lang="en-US" sz="2300" b="0" i="1" smtClean="0">
                                                    <a:latin typeface="Cambria Math" panose="02040503050406030204" pitchFamily="18" charset="0"/>
                                                  </a:rPr>
                                                  <m:t>𝑖</m:t>
                                                </m:r>
                                              </m:sub>
                                            </m:sSub>
                                            <m:r>
                                              <a:rPr lang="en-US" sz="2300" b="0" i="1" smtClean="0">
                                                <a:latin typeface="Cambria Math" panose="02040503050406030204" pitchFamily="18" charset="0"/>
                                              </a:rPr>
                                              <m:t>∗</m:t>
                                            </m:r>
                                            <m:r>
                                              <a:rPr lang="en-US" sz="2300" b="0" i="1" smtClean="0">
                                                <a:latin typeface="Cambria Math" panose="02040503050406030204" pitchFamily="18" charset="0"/>
                                              </a:rPr>
                                              <m:t>𝑌</m:t>
                                            </m:r>
                                            <m:r>
                                              <a:rPr lang="en-US" sz="2300" b="0" i="1" smtClean="0">
                                                <a:latin typeface="Cambria Math" panose="02040503050406030204" pitchFamily="18" charset="0"/>
                                              </a:rPr>
                                              <m:t>+</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ea typeface="Cambria Math" panose="02040503050406030204" pitchFamily="18" charset="0"/>
                                                  </a:rPr>
                                                  <m:t>𝛼</m:t>
                                                </m:r>
                                              </m:e>
                                              <m:sub>
                                                <m:r>
                                                  <a:rPr lang="en-US" sz="2300" b="0" i="1" smtClean="0">
                                                    <a:latin typeface="Cambria Math" panose="02040503050406030204" pitchFamily="18" charset="0"/>
                                                  </a:rPr>
                                                  <m:t>𝑖</m:t>
                                                </m:r>
                                              </m:sub>
                                            </m:sSub>
                                            <m:r>
                                              <a:rPr lang="en-US" sz="2300" b="0" i="1" smtClean="0">
                                                <a:latin typeface="Cambria Math" panose="02040503050406030204" pitchFamily="18" charset="0"/>
                                              </a:rPr>
                                              <m:t>∗</m:t>
                                            </m:r>
                                            <m:r>
                                              <a:rPr lang="en-US" sz="2300" b="0" i="1" smtClean="0">
                                                <a:latin typeface="Cambria Math" panose="02040503050406030204" pitchFamily="18" charset="0"/>
                                              </a:rPr>
                                              <m:t>𝑍</m:t>
                                            </m:r>
                                          </m:sup>
                                        </m:sSup>
                                      </m:e>
                                    </m:nary>
                                  </m:den>
                                </m:f>
                                <m:r>
                                  <a:rPr lang="en-US" sz="2300" b="0" i="1" smtClean="0">
                                    <a:latin typeface="Cambria Math" panose="02040503050406030204" pitchFamily="18" charset="0"/>
                                  </a:rPr>
                                  <m:t>      (</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𝐻</m:t>
                                    </m:r>
                                  </m:e>
                                  <m:sub>
                                    <m:r>
                                      <a:rPr lang="en-US" sz="2300" b="0" i="1" smtClean="0">
                                        <a:latin typeface="Cambria Math" panose="02040503050406030204" pitchFamily="18" charset="0"/>
                                      </a:rPr>
                                      <m:t>1</m:t>
                                    </m:r>
                                  </m:sub>
                                </m:sSub>
                                <m:r>
                                  <a:rPr lang="en-US" sz="2300" b="0" i="1" smtClean="0">
                                    <a:latin typeface="Cambria Math" panose="02040503050406030204" pitchFamily="18" charset="0"/>
                                  </a:rPr>
                                  <m:t>)</m:t>
                                </m:r>
                              </m:oMath>
                            </m:oMathPara>
                          </a14:m>
                          <a:endParaRPr lang="en-US" sz="2300" dirty="0"/>
                        </a:p>
                        <a:p>
                          <a:pPr algn="ct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𝑝</m:t>
                                </m:r>
                                <m:d>
                                  <m:dPr>
                                    <m:ctrlPr>
                                      <a:rPr lang="en-US" sz="2300" b="0" i="1" smtClean="0">
                                        <a:latin typeface="Cambria Math" panose="02040503050406030204" pitchFamily="18" charset="0"/>
                                      </a:rPr>
                                    </m:ctrlPr>
                                  </m:dPr>
                                  <m:e>
                                    <m:r>
                                      <a:rPr lang="en-US" sz="2300" b="0" i="1" smtClean="0">
                                        <a:latin typeface="Cambria Math" panose="02040503050406030204" pitchFamily="18" charset="0"/>
                                      </a:rPr>
                                      <m:t>𝑋</m:t>
                                    </m:r>
                                    <m:r>
                                      <a:rPr lang="en-US" sz="2300" b="0" i="1" smtClean="0">
                                        <a:latin typeface="Cambria Math" panose="02040503050406030204" pitchFamily="18" charset="0"/>
                                      </a:rPr>
                                      <m:t>=</m:t>
                                    </m:r>
                                    <m:r>
                                      <a:rPr lang="en-US" sz="2300" b="0" i="1" smtClean="0">
                                        <a:latin typeface="Cambria Math" panose="02040503050406030204" pitchFamily="18" charset="0"/>
                                      </a:rPr>
                                      <m:t>𝑘</m:t>
                                    </m:r>
                                  </m:e>
                                </m:d>
                                <m:r>
                                  <a:rPr lang="en-US" sz="2300" b="0" i="1" smtClean="0">
                                    <a:latin typeface="Cambria Math" panose="02040503050406030204" pitchFamily="18" charset="0"/>
                                  </a:rPr>
                                  <m:t>= </m:t>
                                </m:r>
                                <m:f>
                                  <m:fPr>
                                    <m:ctrlPr>
                                      <a:rPr lang="en-US" sz="2300" b="0" i="1" smtClean="0">
                                        <a:latin typeface="Cambria Math" panose="02040503050406030204" pitchFamily="18" charset="0"/>
                                      </a:rPr>
                                    </m:ctrlPr>
                                  </m:fPr>
                                  <m:num>
                                    <m:sSup>
                                      <m:sSupPr>
                                        <m:ctrlPr>
                                          <a:rPr lang="en-US" sz="2300" b="0" i="1" smtClean="0">
                                            <a:latin typeface="Cambria Math" panose="02040503050406030204" pitchFamily="18" charset="0"/>
                                          </a:rPr>
                                        </m:ctrlPr>
                                      </m:sSupPr>
                                      <m:e>
                                        <m:r>
                                          <a:rPr lang="en-US" sz="2300" b="0" i="1" smtClean="0">
                                            <a:latin typeface="Cambria Math" panose="02040503050406030204" pitchFamily="18" charset="0"/>
                                          </a:rPr>
                                          <m:t>𝑒</m:t>
                                        </m:r>
                                      </m:e>
                                      <m:sup>
                                        <m:sSubSup>
                                          <m:sSubSupPr>
                                            <m:ctrlPr>
                                              <a:rPr lang="en-US" sz="2300" b="0" i="1" smtClean="0">
                                                <a:latin typeface="Cambria Math" panose="02040503050406030204" pitchFamily="18" charset="0"/>
                                              </a:rPr>
                                            </m:ctrlPr>
                                          </m:sSubSupPr>
                                          <m:e>
                                            <m:r>
                                              <a:rPr lang="en-US" sz="2300" b="0" i="1" smtClean="0">
                                                <a:latin typeface="Cambria Math" panose="02040503050406030204" pitchFamily="18" charset="0"/>
                                                <a:ea typeface="Cambria Math" panose="02040503050406030204" pitchFamily="18" charset="0"/>
                                              </a:rPr>
                                              <m:t>𝛼</m:t>
                                            </m:r>
                                          </m:e>
                                          <m:sub>
                                            <m:r>
                                              <a:rPr lang="en-US" sz="2300" b="0" i="1" smtClean="0">
                                                <a:latin typeface="Cambria Math" panose="02040503050406030204" pitchFamily="18" charset="0"/>
                                              </a:rPr>
                                              <m:t>𝑘</m:t>
                                            </m:r>
                                          </m:sub>
                                          <m:sup/>
                                        </m:sSubSup>
                                        <m:r>
                                          <a:rPr lang="en-US" sz="2300" b="0" i="1" smtClean="0">
                                            <a:latin typeface="Cambria Math" panose="02040503050406030204" pitchFamily="18" charset="0"/>
                                          </a:rPr>
                                          <m:t>∗</m:t>
                                        </m:r>
                                        <m:r>
                                          <a:rPr lang="en-US" sz="2300" b="0" i="1" smtClean="0">
                                            <a:latin typeface="Cambria Math" panose="02040503050406030204" pitchFamily="18" charset="0"/>
                                          </a:rPr>
                                          <m:t>𝑍</m:t>
                                        </m:r>
                                      </m:sup>
                                    </m:sSup>
                                  </m:num>
                                  <m:den>
                                    <m:r>
                                      <a:rPr lang="en-US" sz="2300" b="0" i="1" smtClean="0">
                                        <a:latin typeface="Cambria Math" panose="02040503050406030204" pitchFamily="18" charset="0"/>
                                      </a:rPr>
                                      <m:t>1+</m:t>
                                    </m:r>
                                    <m:nary>
                                      <m:naryPr>
                                        <m:chr m:val="∑"/>
                                        <m:ctrlPr>
                                          <a:rPr lang="en-US" sz="2300" b="0" i="1" smtClean="0">
                                            <a:latin typeface="Cambria Math" panose="02040503050406030204" pitchFamily="18" charset="0"/>
                                          </a:rPr>
                                        </m:ctrlPr>
                                      </m:naryPr>
                                      <m:sub>
                                        <m:r>
                                          <m:rPr>
                                            <m:brk m:alnAt="23"/>
                                          </m:rPr>
                                          <a:rPr lang="en-US" sz="2300" b="0" i="1" smtClean="0">
                                            <a:latin typeface="Cambria Math" panose="02040503050406030204" pitchFamily="18" charset="0"/>
                                          </a:rPr>
                                          <m:t>𝑖</m:t>
                                        </m:r>
                                        <m:r>
                                          <a:rPr lang="en-US" sz="2300" b="0" i="1" smtClean="0">
                                            <a:latin typeface="Cambria Math" panose="02040503050406030204" pitchFamily="18" charset="0"/>
                                          </a:rPr>
                                          <m:t>=1</m:t>
                                        </m:r>
                                      </m:sub>
                                      <m:sup>
                                        <m:r>
                                          <a:rPr lang="en-US" sz="2300" b="0" i="1" smtClean="0">
                                            <a:latin typeface="Cambria Math" panose="02040503050406030204" pitchFamily="18" charset="0"/>
                                          </a:rPr>
                                          <m:t>𝐾</m:t>
                                        </m:r>
                                        <m:r>
                                          <a:rPr lang="en-US" sz="2300" b="0" i="1" smtClean="0">
                                            <a:latin typeface="Cambria Math" panose="02040503050406030204" pitchFamily="18" charset="0"/>
                                          </a:rPr>
                                          <m:t>−1</m:t>
                                        </m:r>
                                      </m:sup>
                                      <m:e>
                                        <m:sSup>
                                          <m:sSupPr>
                                            <m:ctrlPr>
                                              <a:rPr lang="en-US" sz="2300" b="0" i="1" smtClean="0">
                                                <a:latin typeface="Cambria Math" panose="02040503050406030204" pitchFamily="18" charset="0"/>
                                              </a:rPr>
                                            </m:ctrlPr>
                                          </m:sSupPr>
                                          <m:e>
                                            <m:r>
                                              <a:rPr lang="en-US" sz="2300" b="0" i="1" smtClean="0">
                                                <a:latin typeface="Cambria Math" panose="02040503050406030204" pitchFamily="18" charset="0"/>
                                              </a:rPr>
                                              <m:t>𝑒</m:t>
                                            </m:r>
                                          </m:e>
                                          <m:sup>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ea typeface="Cambria Math" panose="02040503050406030204" pitchFamily="18" charset="0"/>
                                                  </a:rPr>
                                                  <m:t>𝛼</m:t>
                                                </m:r>
                                              </m:e>
                                              <m:sub>
                                                <m:r>
                                                  <a:rPr lang="en-US" sz="2300" b="0" i="1" smtClean="0">
                                                    <a:latin typeface="Cambria Math" panose="02040503050406030204" pitchFamily="18" charset="0"/>
                                                  </a:rPr>
                                                  <m:t>𝑖</m:t>
                                                </m:r>
                                              </m:sub>
                                            </m:sSub>
                                            <m:r>
                                              <a:rPr lang="en-US" sz="2300" b="0" i="1" smtClean="0">
                                                <a:latin typeface="Cambria Math" panose="02040503050406030204" pitchFamily="18" charset="0"/>
                                              </a:rPr>
                                              <m:t>∗</m:t>
                                            </m:r>
                                            <m:r>
                                              <a:rPr lang="en-US" sz="2300" b="0" i="1" smtClean="0">
                                                <a:latin typeface="Cambria Math" panose="02040503050406030204" pitchFamily="18" charset="0"/>
                                              </a:rPr>
                                              <m:t>𝑍</m:t>
                                            </m:r>
                                          </m:sup>
                                        </m:sSup>
                                      </m:e>
                                    </m:nary>
                                  </m:den>
                                </m:f>
                                <m:r>
                                  <a:rPr lang="en-US" sz="2300" b="0" i="1" smtClean="0">
                                    <a:latin typeface="Cambria Math" panose="02040503050406030204" pitchFamily="18" charset="0"/>
                                  </a:rPr>
                                  <m:t>                (</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𝐻</m:t>
                                    </m:r>
                                  </m:e>
                                  <m:sub>
                                    <m:r>
                                      <a:rPr lang="en-US" sz="2300" b="0" i="1" smtClean="0">
                                        <a:latin typeface="Cambria Math" panose="02040503050406030204" pitchFamily="18" charset="0"/>
                                      </a:rPr>
                                      <m:t>0</m:t>
                                    </m:r>
                                  </m:sub>
                                </m:sSub>
                                <m:r>
                                  <a:rPr lang="en-US" sz="2300" b="0" i="1" smtClean="0">
                                    <a:latin typeface="Cambria Math" panose="02040503050406030204" pitchFamily="18" charset="0"/>
                                  </a:rPr>
                                  <m:t>)</m:t>
                                </m:r>
                              </m:oMath>
                            </m:oMathPara>
                          </a14:m>
                          <a:endParaRPr lang="en-US" sz="2300" dirty="0"/>
                        </a:p>
                        <a:p>
                          <a:pPr algn="ctr"/>
                          <a:br>
                            <a:rPr lang="en-US" sz="2300" dirty="0"/>
                          </a:br>
                          <a:r>
                            <a:rPr lang="en-US" sz="2300" dirty="0"/>
                            <a:t>Likelihood Ratio test between H</a:t>
                          </a:r>
                          <a:r>
                            <a:rPr lang="en-US" sz="2300" baseline="-25000" dirty="0"/>
                            <a:t>0</a:t>
                          </a:r>
                          <a:r>
                            <a:rPr lang="en-US" sz="2300" baseline="0" dirty="0"/>
                            <a:t> and H</a:t>
                          </a:r>
                          <a:r>
                            <a:rPr lang="en-US" sz="2300" baseline="-25000" dirty="0"/>
                            <a:t>1</a:t>
                          </a:r>
                        </a:p>
                        <a:p>
                          <a:pPr algn="ctr"/>
                          <a:r>
                            <a:rPr lang="en-US" sz="2300" baseline="0" dirty="0"/>
                            <a:t>If both categorical, same test is done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66450658"/>
                      </a:ext>
                    </a:extLst>
                  </a:tr>
                </a:tbl>
              </a:graphicData>
            </a:graphic>
          </p:graphicFrame>
        </mc:Choice>
        <mc:Fallback xmlns="">
          <p:graphicFrame>
            <p:nvGraphicFramePr>
              <p:cNvPr id="4" name="Content Placeholder 3">
                <a:extLst>
                  <a:ext uri="{FF2B5EF4-FFF2-40B4-BE49-F238E27FC236}">
                    <a16:creationId xmlns:a16="http://schemas.microsoft.com/office/drawing/2014/main" id="{EACC7BF9-1CF3-4EF8-B79E-867726BF7259}"/>
                  </a:ext>
                </a:extLst>
              </p:cNvPr>
              <p:cNvGraphicFramePr>
                <a:graphicFrameLocks noGrp="1"/>
              </p:cNvGraphicFramePr>
              <p:nvPr>
                <p:ph idx="1"/>
                <p:extLst>
                  <p:ext uri="{D42A27DB-BD31-4B8C-83A1-F6EECF244321}">
                    <p14:modId xmlns:p14="http://schemas.microsoft.com/office/powerpoint/2010/main" val="1540974908"/>
                  </p:ext>
                </p:extLst>
              </p:nvPr>
            </p:nvGraphicFramePr>
            <p:xfrm>
              <a:off x="838200" y="1584325"/>
              <a:ext cx="10515600" cy="4778724"/>
            </p:xfrm>
            <a:graphic>
              <a:graphicData uri="http://schemas.openxmlformats.org/drawingml/2006/table">
                <a:tbl>
                  <a:tblPr firstRow="1" bandRow="1">
                    <a:tableStyleId>{2D5ABB26-0587-4C30-8999-92F81FD0307C}</a:tableStyleId>
                  </a:tblPr>
                  <a:tblGrid>
                    <a:gridCol w="1930400">
                      <a:extLst>
                        <a:ext uri="{9D8B030D-6E8A-4147-A177-3AD203B41FA5}">
                          <a16:colId xmlns:a16="http://schemas.microsoft.com/office/drawing/2014/main" val="3706082346"/>
                        </a:ext>
                      </a:extLst>
                    </a:gridCol>
                    <a:gridCol w="8585200">
                      <a:extLst>
                        <a:ext uri="{9D8B030D-6E8A-4147-A177-3AD203B41FA5}">
                          <a16:colId xmlns:a16="http://schemas.microsoft.com/office/drawing/2014/main" val="3481766177"/>
                        </a:ext>
                      </a:extLst>
                    </a:gridCol>
                  </a:tblGrid>
                  <a:tr h="1800670">
                    <a:tc>
                      <a:txBody>
                        <a:bodyPr/>
                        <a:lstStyle/>
                        <a:p>
                          <a:pPr algn="ctr"/>
                          <a:r>
                            <a:rPr lang="en-US" sz="2300" dirty="0"/>
                            <a:t>X and Y Continuous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2569" t="-338" r="-142" b="-171284"/>
                          </a:stretch>
                        </a:blipFill>
                      </a:tcPr>
                    </a:tc>
                    <a:extLst>
                      <a:ext uri="{0D108BD9-81ED-4DB2-BD59-A6C34878D82A}">
                        <a16:rowId xmlns:a16="http://schemas.microsoft.com/office/drawing/2014/main" val="3010012355"/>
                      </a:ext>
                    </a:extLst>
                  </a:tr>
                  <a:tr h="2978054">
                    <a:tc>
                      <a:txBody>
                        <a:bodyPr/>
                        <a:lstStyle/>
                        <a:p>
                          <a:pPr algn="ctr"/>
                          <a:r>
                            <a:rPr lang="en-US" sz="2300" dirty="0"/>
                            <a:t>X Categorical Y Continuous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2569" t="-60736" r="-142" b="-3681"/>
                          </a:stretch>
                        </a:blipFill>
                      </a:tcPr>
                    </a:tc>
                    <a:extLst>
                      <a:ext uri="{0D108BD9-81ED-4DB2-BD59-A6C34878D82A}">
                        <a16:rowId xmlns:a16="http://schemas.microsoft.com/office/drawing/2014/main" val="166450658"/>
                      </a:ext>
                    </a:extLst>
                  </a:tr>
                </a:tbl>
              </a:graphicData>
            </a:graphic>
          </p:graphicFrame>
        </mc:Fallback>
      </mc:AlternateContent>
      <p:sp>
        <p:nvSpPr>
          <p:cNvPr id="3" name="TextBox 2">
            <a:extLst>
              <a:ext uri="{FF2B5EF4-FFF2-40B4-BE49-F238E27FC236}">
                <a16:creationId xmlns:a16="http://schemas.microsoft.com/office/drawing/2014/main" id="{04CA5A90-113B-4BC3-A0EA-C6E63888FC8B}"/>
              </a:ext>
            </a:extLst>
          </p:cNvPr>
          <p:cNvSpPr txBox="1"/>
          <p:nvPr/>
        </p:nvSpPr>
        <p:spPr>
          <a:xfrm>
            <a:off x="838200" y="6488668"/>
            <a:ext cx="10204845" cy="369332"/>
          </a:xfrm>
          <a:prstGeom prst="rect">
            <a:avLst/>
          </a:prstGeom>
          <a:noFill/>
        </p:spPr>
        <p:txBody>
          <a:bodyPr wrap="none" rtlCol="0">
            <a:spAutoFit/>
          </a:bodyPr>
          <a:lstStyle/>
          <a:p>
            <a:r>
              <a:rPr lang="en-US" dirty="0"/>
              <a:t>Source: Sedgewick, et al. (2016) Mixed Graphical Models for Causal Analysis of Multimodal Variables. </a:t>
            </a:r>
            <a:r>
              <a:rPr lang="en-US" dirty="0" err="1"/>
              <a:t>arXiv</a:t>
            </a:r>
            <a:r>
              <a:rPr lang="en-US" dirty="0"/>
              <a:t>. </a:t>
            </a:r>
          </a:p>
        </p:txBody>
      </p:sp>
    </p:spTree>
    <p:extLst>
      <p:ext uri="{BB962C8B-B14F-4D97-AF65-F5344CB8AC3E}">
        <p14:creationId xmlns:p14="http://schemas.microsoft.com/office/powerpoint/2010/main" val="17437923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3DD305-6B9C-42CE-9C09-C60B0D3CDC6E}"/>
              </a:ext>
            </a:extLst>
          </p:cNvPr>
          <p:cNvSpPr>
            <a:spLocks noGrp="1"/>
          </p:cNvSpPr>
          <p:nvPr>
            <p:ph type="title"/>
          </p:nvPr>
        </p:nvSpPr>
        <p:spPr/>
        <p:txBody>
          <a:bodyPr/>
          <a:lstStyle/>
          <a:p>
            <a:r>
              <a:rPr lang="en-US" dirty="0"/>
              <a:t>Experiments</a:t>
            </a:r>
          </a:p>
        </p:txBody>
      </p:sp>
      <p:sp>
        <p:nvSpPr>
          <p:cNvPr id="3" name="Text Placeholder 2">
            <a:extLst>
              <a:ext uri="{FF2B5EF4-FFF2-40B4-BE49-F238E27FC236}">
                <a16:creationId xmlns:a16="http://schemas.microsoft.com/office/drawing/2014/main" id="{0B2EE45C-4A40-452C-BDB2-336F0C6414A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413804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2A7CA-78E6-4880-96E0-DAE9DDEAF9C9}"/>
              </a:ext>
            </a:extLst>
          </p:cNvPr>
          <p:cNvSpPr>
            <a:spLocks noGrp="1"/>
          </p:cNvSpPr>
          <p:nvPr>
            <p:ph type="title"/>
          </p:nvPr>
        </p:nvSpPr>
        <p:spPr/>
        <p:txBody>
          <a:bodyPr/>
          <a:lstStyle/>
          <a:p>
            <a:r>
              <a:rPr lang="en-US" dirty="0"/>
              <a:t>Competitors and Output Metrics</a:t>
            </a:r>
          </a:p>
        </p:txBody>
      </p:sp>
      <p:sp>
        <p:nvSpPr>
          <p:cNvPr id="3" name="Content Placeholder 2">
            <a:extLst>
              <a:ext uri="{FF2B5EF4-FFF2-40B4-BE49-F238E27FC236}">
                <a16:creationId xmlns:a16="http://schemas.microsoft.com/office/drawing/2014/main" id="{511054B2-D65B-4E5E-9475-01496CC46697}"/>
              </a:ext>
            </a:extLst>
          </p:cNvPr>
          <p:cNvSpPr>
            <a:spLocks noGrp="1"/>
          </p:cNvSpPr>
          <p:nvPr>
            <p:ph idx="1"/>
          </p:nvPr>
        </p:nvSpPr>
        <p:spPr/>
        <p:txBody>
          <a:bodyPr/>
          <a:lstStyle/>
          <a:p>
            <a:r>
              <a:rPr lang="en-US" b="1" dirty="0"/>
              <a:t>Competitors</a:t>
            </a:r>
          </a:p>
          <a:p>
            <a:pPr lvl="1"/>
            <a:r>
              <a:rPr lang="en-US" dirty="0"/>
              <a:t>FCI-Stable (FCI)</a:t>
            </a:r>
          </a:p>
          <a:p>
            <a:pPr lvl="1"/>
            <a:r>
              <a:rPr lang="en-US" dirty="0"/>
              <a:t>Conservative-FCI (CFCI)</a:t>
            </a:r>
          </a:p>
          <a:p>
            <a:pPr lvl="1"/>
            <a:r>
              <a:rPr lang="en-US" dirty="0"/>
              <a:t>FCI with the MAX Strategy (FCI-MAX)</a:t>
            </a:r>
          </a:p>
          <a:p>
            <a:pPr lvl="1"/>
            <a:r>
              <a:rPr lang="en-US" dirty="0"/>
              <a:t>MGM with the above algorithms</a:t>
            </a:r>
          </a:p>
          <a:p>
            <a:pPr lvl="1"/>
            <a:r>
              <a:rPr lang="en-US" dirty="0"/>
              <a:t>Bayesian Constraint-Based Causal Discovery (BCCD)</a:t>
            </a:r>
          </a:p>
          <a:p>
            <a:r>
              <a:rPr lang="en-US" b="1" dirty="0"/>
              <a:t>Output Metrics</a:t>
            </a:r>
          </a:p>
          <a:p>
            <a:pPr lvl="1"/>
            <a:r>
              <a:rPr lang="en-US" dirty="0"/>
              <a:t>Precision and Recall for PAG Adjacencies and Orientations</a:t>
            </a:r>
          </a:p>
          <a:p>
            <a:pPr lvl="1"/>
            <a:r>
              <a:rPr lang="en-US" dirty="0"/>
              <a:t>Running time of the algorithms</a:t>
            </a:r>
          </a:p>
        </p:txBody>
      </p:sp>
    </p:spTree>
    <p:extLst>
      <p:ext uri="{BB962C8B-B14F-4D97-AF65-F5344CB8AC3E}">
        <p14:creationId xmlns:p14="http://schemas.microsoft.com/office/powerpoint/2010/main" val="33345872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AD4C0-C36E-4DCE-9189-39242DE79768}"/>
              </a:ext>
            </a:extLst>
          </p:cNvPr>
          <p:cNvSpPr>
            <a:spLocks noGrp="1"/>
          </p:cNvSpPr>
          <p:nvPr>
            <p:ph type="title"/>
          </p:nvPr>
        </p:nvSpPr>
        <p:spPr/>
        <p:txBody>
          <a:bodyPr/>
          <a:lstStyle/>
          <a:p>
            <a:r>
              <a:rPr lang="en-US" dirty="0"/>
              <a:t>Integrated Biomedical Data</a:t>
            </a:r>
          </a:p>
        </p:txBody>
      </p:sp>
      <p:pic>
        <p:nvPicPr>
          <p:cNvPr id="2050" name="Picture 2" descr="Image result for clinical data">
            <a:extLst>
              <a:ext uri="{FF2B5EF4-FFF2-40B4-BE49-F238E27FC236}">
                <a16:creationId xmlns:a16="http://schemas.microsoft.com/office/drawing/2014/main" id="{57058C65-9885-4331-9BED-EBE32CA9AC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4884" y="1439005"/>
            <a:ext cx="2176065" cy="217606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shaunlilly.com/wp-content/uploads/2014/01/overall1.jpg">
            <a:extLst>
              <a:ext uri="{FF2B5EF4-FFF2-40B4-BE49-F238E27FC236}">
                <a16:creationId xmlns:a16="http://schemas.microsoft.com/office/drawing/2014/main" id="{2CDB0835-408C-4A35-BA8C-8C934765D4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59049" y="1282723"/>
            <a:ext cx="4624100" cy="3074788"/>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Arrow Connector 5">
            <a:extLst>
              <a:ext uri="{FF2B5EF4-FFF2-40B4-BE49-F238E27FC236}">
                <a16:creationId xmlns:a16="http://schemas.microsoft.com/office/drawing/2014/main" id="{B10DB813-5698-46F2-9CE8-5A0BCD54BA84}"/>
              </a:ext>
            </a:extLst>
          </p:cNvPr>
          <p:cNvCxnSpPr>
            <a:cxnSpLocks/>
          </p:cNvCxnSpPr>
          <p:nvPr/>
        </p:nvCxnSpPr>
        <p:spPr>
          <a:xfrm>
            <a:off x="3420533" y="3838222"/>
            <a:ext cx="704096" cy="131993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D608B9C3-34C9-4DFB-8BCC-B223179F1AEA}"/>
              </a:ext>
            </a:extLst>
          </p:cNvPr>
          <p:cNvCxnSpPr>
            <a:cxnSpLocks/>
          </p:cNvCxnSpPr>
          <p:nvPr/>
        </p:nvCxnSpPr>
        <p:spPr>
          <a:xfrm flipH="1">
            <a:off x="6655981" y="3838222"/>
            <a:ext cx="376997" cy="1319932"/>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sp>
        <p:nvSpPr>
          <p:cNvPr id="13" name="Flowchart: Magnetic Disk 12">
            <a:extLst>
              <a:ext uri="{FF2B5EF4-FFF2-40B4-BE49-F238E27FC236}">
                <a16:creationId xmlns:a16="http://schemas.microsoft.com/office/drawing/2014/main" id="{BB346937-05AA-443B-A95E-BF35120B9BFD}"/>
              </a:ext>
            </a:extLst>
          </p:cNvPr>
          <p:cNvSpPr/>
          <p:nvPr/>
        </p:nvSpPr>
        <p:spPr>
          <a:xfrm>
            <a:off x="4583288" y="5134708"/>
            <a:ext cx="1554979" cy="1546709"/>
          </a:xfrm>
          <a:prstGeom prst="flowChartMagneticDisk">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dirty="0"/>
              <a:t>Integrated Dataset</a:t>
            </a:r>
          </a:p>
        </p:txBody>
      </p:sp>
    </p:spTree>
    <p:extLst>
      <p:ext uri="{BB962C8B-B14F-4D97-AF65-F5344CB8AC3E}">
        <p14:creationId xmlns:p14="http://schemas.microsoft.com/office/powerpoint/2010/main" val="22393437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B0A03-4E81-4670-B742-B646B3B52BB2}"/>
              </a:ext>
            </a:extLst>
          </p:cNvPr>
          <p:cNvSpPr>
            <a:spLocks noGrp="1"/>
          </p:cNvSpPr>
          <p:nvPr>
            <p:ph type="title"/>
          </p:nvPr>
        </p:nvSpPr>
        <p:spPr/>
        <p:txBody>
          <a:bodyPr/>
          <a:lstStyle/>
          <a:p>
            <a:r>
              <a:rPr lang="en-US" dirty="0"/>
              <a:t>Comparing Partial Ancestral Graphs</a:t>
            </a:r>
          </a:p>
        </p:txBody>
      </p:sp>
      <p:sp>
        <p:nvSpPr>
          <p:cNvPr id="5" name="TextBox 4">
            <a:extLst>
              <a:ext uri="{FF2B5EF4-FFF2-40B4-BE49-F238E27FC236}">
                <a16:creationId xmlns:a16="http://schemas.microsoft.com/office/drawing/2014/main" id="{56585828-BD16-47FA-9A9D-74042C4D5312}"/>
              </a:ext>
            </a:extLst>
          </p:cNvPr>
          <p:cNvSpPr txBox="1"/>
          <p:nvPr/>
        </p:nvSpPr>
        <p:spPr>
          <a:xfrm>
            <a:off x="1288880" y="5845233"/>
            <a:ext cx="9614235" cy="461665"/>
          </a:xfrm>
          <a:prstGeom prst="rect">
            <a:avLst/>
          </a:prstGeom>
          <a:noFill/>
        </p:spPr>
        <p:txBody>
          <a:bodyPr wrap="none" rtlCol="0">
            <a:spAutoFit/>
          </a:bodyPr>
          <a:lstStyle/>
          <a:p>
            <a:r>
              <a:rPr lang="en-US" sz="2400" dirty="0"/>
              <a:t>Comparison of edges only appearing in both the estimated and true graphs </a:t>
            </a:r>
          </a:p>
        </p:txBody>
      </p:sp>
      <p:graphicFrame>
        <p:nvGraphicFramePr>
          <p:cNvPr id="6" name="Table 5">
            <a:extLst>
              <a:ext uri="{FF2B5EF4-FFF2-40B4-BE49-F238E27FC236}">
                <a16:creationId xmlns:a16="http://schemas.microsoft.com/office/drawing/2014/main" id="{3DD8C5B5-D51F-4DBA-B737-1DE8D966F60E}"/>
              </a:ext>
            </a:extLst>
          </p:cNvPr>
          <p:cNvGraphicFramePr>
            <a:graphicFrameLocks noGrp="1"/>
          </p:cNvGraphicFramePr>
          <p:nvPr>
            <p:extLst>
              <p:ext uri="{D42A27DB-BD31-4B8C-83A1-F6EECF244321}">
                <p14:modId xmlns:p14="http://schemas.microsoft.com/office/powerpoint/2010/main" val="1983974684"/>
              </p:ext>
            </p:extLst>
          </p:nvPr>
        </p:nvGraphicFramePr>
        <p:xfrm>
          <a:off x="684388" y="1591733"/>
          <a:ext cx="10823220" cy="4086578"/>
        </p:xfrm>
        <a:graphic>
          <a:graphicData uri="http://schemas.openxmlformats.org/drawingml/2006/table">
            <a:tbl>
              <a:tblPr firstRow="1" bandRow="1">
                <a:tableStyleId>{2D5ABB26-0587-4C30-8999-92F81FD0307C}</a:tableStyleId>
              </a:tblPr>
              <a:tblGrid>
                <a:gridCol w="2705805">
                  <a:extLst>
                    <a:ext uri="{9D8B030D-6E8A-4147-A177-3AD203B41FA5}">
                      <a16:colId xmlns:a16="http://schemas.microsoft.com/office/drawing/2014/main" val="2514898183"/>
                    </a:ext>
                  </a:extLst>
                </a:gridCol>
                <a:gridCol w="2705805">
                  <a:extLst>
                    <a:ext uri="{9D8B030D-6E8A-4147-A177-3AD203B41FA5}">
                      <a16:colId xmlns:a16="http://schemas.microsoft.com/office/drawing/2014/main" val="2258298635"/>
                    </a:ext>
                  </a:extLst>
                </a:gridCol>
                <a:gridCol w="2705805">
                  <a:extLst>
                    <a:ext uri="{9D8B030D-6E8A-4147-A177-3AD203B41FA5}">
                      <a16:colId xmlns:a16="http://schemas.microsoft.com/office/drawing/2014/main" val="1954035503"/>
                    </a:ext>
                  </a:extLst>
                </a:gridCol>
                <a:gridCol w="2705805">
                  <a:extLst>
                    <a:ext uri="{9D8B030D-6E8A-4147-A177-3AD203B41FA5}">
                      <a16:colId xmlns:a16="http://schemas.microsoft.com/office/drawing/2014/main" val="2997981345"/>
                    </a:ext>
                  </a:extLst>
                </a:gridCol>
              </a:tblGrid>
              <a:tr h="835891">
                <a:tc>
                  <a:txBody>
                    <a:bodyPr/>
                    <a:lstStyle/>
                    <a:p>
                      <a:pPr algn="ctr"/>
                      <a:endParaRPr lang="en-US" sz="2200" dirty="0">
                        <a:latin typeface="Helvetica" panose="020B0604020202020204" pitchFamily="34" charset="0"/>
                        <a:cs typeface="Helvetica"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tcPr>
                </a:tc>
                <a:tc>
                  <a:txBody>
                    <a:bodyPr/>
                    <a:lstStyle/>
                    <a:p>
                      <a:pPr algn="ctr"/>
                      <a:r>
                        <a:rPr lang="en-US" sz="2200" dirty="0"/>
                        <a:t>Predicted: A *-o B</a:t>
                      </a:r>
                      <a:endParaRPr lang="en-US" sz="2200" dirty="0">
                        <a:latin typeface="Helvetica" panose="020B0604020202020204" pitchFamily="34" charset="0"/>
                        <a:cs typeface="Helvetica"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tcPr>
                </a:tc>
                <a:tc>
                  <a:txBody>
                    <a:bodyPr/>
                    <a:lstStyle/>
                    <a:p>
                      <a:pPr algn="ctr"/>
                      <a:r>
                        <a:rPr lang="en-US" sz="2200" dirty="0"/>
                        <a:t>Predicted: A *-&gt; B</a:t>
                      </a:r>
                      <a:endParaRPr lang="en-US" sz="2200" dirty="0">
                        <a:latin typeface="Helvetica" panose="020B0604020202020204" pitchFamily="34" charset="0"/>
                        <a:cs typeface="Helvetica"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tcPr>
                </a:tc>
                <a:tc>
                  <a:txBody>
                    <a:bodyPr/>
                    <a:lstStyle/>
                    <a:p>
                      <a:pPr algn="ctr"/>
                      <a:r>
                        <a:rPr lang="en-US" sz="2200" dirty="0"/>
                        <a:t>Predicted A *-- B</a:t>
                      </a:r>
                      <a:endParaRPr lang="en-US" sz="2200" dirty="0">
                        <a:latin typeface="Helvetica" panose="020B0604020202020204" pitchFamily="34" charset="0"/>
                        <a:cs typeface="Helvetica"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tcPr>
                </a:tc>
                <a:extLst>
                  <a:ext uri="{0D108BD9-81ED-4DB2-BD59-A6C34878D82A}">
                    <a16:rowId xmlns:a16="http://schemas.microsoft.com/office/drawing/2014/main" val="3322253529"/>
                  </a:ext>
                </a:extLst>
              </a:tr>
              <a:tr h="1578905">
                <a:tc>
                  <a:txBody>
                    <a:bodyPr/>
                    <a:lstStyle/>
                    <a:p>
                      <a:pPr algn="ctr"/>
                      <a:r>
                        <a:rPr lang="en-US" sz="2200" dirty="0"/>
                        <a:t>True Edge: A *-o B</a:t>
                      </a:r>
                      <a:endParaRPr lang="en-US" sz="2200" dirty="0">
                        <a:latin typeface="Helvetica" panose="020B0604020202020204" pitchFamily="34" charset="0"/>
                        <a:cs typeface="Helvetica"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tcPr>
                </a:tc>
                <a:tc>
                  <a:txBody>
                    <a:bodyPr/>
                    <a:lstStyle/>
                    <a:p>
                      <a:pPr algn="ctr"/>
                      <a:r>
                        <a:rPr lang="en-US" sz="2200" dirty="0"/>
                        <a:t>1 TP</a:t>
                      </a:r>
                      <a:endParaRPr lang="en-US" sz="2200" dirty="0">
                        <a:latin typeface="Helvetica" panose="020B0604020202020204" pitchFamily="34" charset="0"/>
                        <a:cs typeface="Helvetica"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a:t>If(~Ancestor(B,A) 1 TP</a:t>
                      </a:r>
                    </a:p>
                    <a:p>
                      <a:pPr algn="ctr"/>
                      <a:endParaRPr lang="en-US" sz="2200" dirty="0"/>
                    </a:p>
                    <a:p>
                      <a:pPr algn="ctr"/>
                      <a:r>
                        <a:rPr lang="en-US" sz="2200" dirty="0"/>
                        <a:t>Else, 1 FN</a:t>
                      </a:r>
                      <a:endParaRPr lang="en-US" sz="2200" dirty="0">
                        <a:latin typeface="Helvetica" panose="020B0604020202020204" pitchFamily="34" charset="0"/>
                        <a:cs typeface="Helvetica"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a:t>If (Ancestor(B,A)) 1 TP</a:t>
                      </a:r>
                    </a:p>
                    <a:p>
                      <a:pPr algn="ctr"/>
                      <a:endParaRPr lang="en-US" sz="2200" dirty="0"/>
                    </a:p>
                    <a:p>
                      <a:pPr algn="ctr"/>
                      <a:r>
                        <a:rPr lang="en-US" sz="2200" dirty="0"/>
                        <a:t>Else, 1 FP</a:t>
                      </a:r>
                      <a:endParaRPr lang="en-US" sz="2200" dirty="0">
                        <a:latin typeface="Helvetica" panose="020B0604020202020204" pitchFamily="34" charset="0"/>
                        <a:cs typeface="Helvetica"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9532260"/>
                  </a:ext>
                </a:extLst>
              </a:tr>
              <a:tr h="835891">
                <a:tc>
                  <a:txBody>
                    <a:bodyPr/>
                    <a:lstStyle/>
                    <a:p>
                      <a:pPr algn="ctr"/>
                      <a:r>
                        <a:rPr lang="en-US" sz="2200" dirty="0"/>
                        <a:t>True Edge: A *-&gt; B</a:t>
                      </a:r>
                      <a:endParaRPr lang="en-US" sz="2200" dirty="0">
                        <a:latin typeface="Helvetica" panose="020B0604020202020204" pitchFamily="34" charset="0"/>
                        <a:cs typeface="Helvetica"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tcPr>
                </a:tc>
                <a:tc>
                  <a:txBody>
                    <a:bodyPr/>
                    <a:lstStyle/>
                    <a:p>
                      <a:pPr algn="ctr"/>
                      <a:r>
                        <a:rPr lang="en-US" sz="2200" dirty="0"/>
                        <a:t>½ FP</a:t>
                      </a:r>
                      <a:endParaRPr lang="en-US" sz="2200" dirty="0">
                        <a:latin typeface="Helvetica" panose="020B0604020202020204" pitchFamily="34" charset="0"/>
                        <a:cs typeface="Helvetica"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a:t>1 TP</a:t>
                      </a:r>
                      <a:endParaRPr lang="en-US" sz="2200" dirty="0">
                        <a:latin typeface="Helvetica" panose="020B0604020202020204" pitchFamily="34" charset="0"/>
                        <a:cs typeface="Helvetica"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a:t>1 FP</a:t>
                      </a:r>
                      <a:endParaRPr lang="en-US" sz="2200" dirty="0">
                        <a:latin typeface="Helvetica" panose="020B0604020202020204" pitchFamily="34" charset="0"/>
                        <a:cs typeface="Helvetica"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51804594"/>
                  </a:ext>
                </a:extLst>
              </a:tr>
              <a:tr h="835891">
                <a:tc>
                  <a:txBody>
                    <a:bodyPr/>
                    <a:lstStyle/>
                    <a:p>
                      <a:pPr algn="ctr"/>
                      <a:r>
                        <a:rPr lang="en-US" sz="2200" dirty="0"/>
                        <a:t>True Edge: A *--B</a:t>
                      </a:r>
                      <a:endParaRPr lang="en-US" sz="2200" dirty="0">
                        <a:latin typeface="Helvetica" panose="020B0604020202020204" pitchFamily="34" charset="0"/>
                        <a:cs typeface="Helvetica"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tcPr>
                </a:tc>
                <a:tc>
                  <a:txBody>
                    <a:bodyPr/>
                    <a:lstStyle/>
                    <a:p>
                      <a:pPr algn="ctr"/>
                      <a:r>
                        <a:rPr lang="en-US" sz="2200" dirty="0"/>
                        <a:t>½ FN</a:t>
                      </a:r>
                      <a:endParaRPr lang="en-US" sz="2200" dirty="0">
                        <a:latin typeface="Helvetica" panose="020B0604020202020204" pitchFamily="34" charset="0"/>
                        <a:cs typeface="Helvetica"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a:t>1 FN</a:t>
                      </a:r>
                      <a:endParaRPr lang="en-US" sz="2200" dirty="0">
                        <a:latin typeface="Helvetica" panose="020B0604020202020204" pitchFamily="34" charset="0"/>
                        <a:cs typeface="Helvetica"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a:t>1 TP</a:t>
                      </a:r>
                      <a:endParaRPr lang="en-US" sz="2200" dirty="0">
                        <a:latin typeface="Helvetica" panose="020B0604020202020204" pitchFamily="34" charset="0"/>
                        <a:cs typeface="Helvetica"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27827600"/>
                  </a:ext>
                </a:extLst>
              </a:tr>
            </a:tbl>
          </a:graphicData>
        </a:graphic>
      </p:graphicFrame>
    </p:spTree>
    <p:extLst>
      <p:ext uri="{BB962C8B-B14F-4D97-AF65-F5344CB8AC3E}">
        <p14:creationId xmlns:p14="http://schemas.microsoft.com/office/powerpoint/2010/main" val="6785483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5953E-CE9E-407D-8403-1A4DDA9862A0}"/>
              </a:ext>
            </a:extLst>
          </p:cNvPr>
          <p:cNvSpPr>
            <a:spLocks noGrp="1"/>
          </p:cNvSpPr>
          <p:nvPr>
            <p:ph type="title"/>
          </p:nvPr>
        </p:nvSpPr>
        <p:spPr>
          <a:xfrm>
            <a:off x="995400" y="0"/>
            <a:ext cx="6604000" cy="1325563"/>
          </a:xfrm>
        </p:spPr>
        <p:txBody>
          <a:bodyPr/>
          <a:lstStyle/>
          <a:p>
            <a:r>
              <a:rPr lang="en-US" dirty="0"/>
              <a:t>50 Variables, 1000 Samples</a:t>
            </a:r>
          </a:p>
        </p:txBody>
      </p:sp>
      <p:pic>
        <p:nvPicPr>
          <p:cNvPr id="21" name="Content Placeholder 20" descr="A screenshot of a map&#10;&#10;Description generated with very high confidence">
            <a:extLst>
              <a:ext uri="{FF2B5EF4-FFF2-40B4-BE49-F238E27FC236}">
                <a16:creationId xmlns:a16="http://schemas.microsoft.com/office/drawing/2014/main" id="{D2EF73B4-7FD5-42E8-9964-846F56239729}"/>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8584" r="7423"/>
          <a:stretch/>
        </p:blipFill>
        <p:spPr>
          <a:xfrm>
            <a:off x="995400" y="914400"/>
            <a:ext cx="10201199" cy="5943600"/>
          </a:xfrm>
        </p:spPr>
      </p:pic>
      <p:sp>
        <p:nvSpPr>
          <p:cNvPr id="22" name="TextBox 21">
            <a:extLst>
              <a:ext uri="{FF2B5EF4-FFF2-40B4-BE49-F238E27FC236}">
                <a16:creationId xmlns:a16="http://schemas.microsoft.com/office/drawing/2014/main" id="{E2D70DDC-9570-47EE-8060-023A9470F3D9}"/>
              </a:ext>
            </a:extLst>
          </p:cNvPr>
          <p:cNvSpPr txBox="1"/>
          <p:nvPr/>
        </p:nvSpPr>
        <p:spPr>
          <a:xfrm>
            <a:off x="1403349" y="2239963"/>
            <a:ext cx="9385300" cy="2800767"/>
          </a:xfrm>
          <a:prstGeom prst="rect">
            <a:avLst/>
          </a:prstGeom>
          <a:gradFill flip="none" rotWithShape="1">
            <a:gsLst>
              <a:gs pos="55500">
                <a:schemeClr val="accent4">
                  <a:lumMod val="20000"/>
                  <a:lumOff val="80000"/>
                </a:schemeClr>
              </a:gs>
              <a:gs pos="37000">
                <a:srgbClr val="EBE0B9"/>
              </a:gs>
              <a:gs pos="0">
                <a:schemeClr val="tx2">
                  <a:lumMod val="20000"/>
                  <a:lumOff val="80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2700000" scaled="1"/>
            <a:tileRect/>
          </a:gradFill>
        </p:spPr>
        <p:txBody>
          <a:bodyPr wrap="square" rtlCol="0">
            <a:spAutoFit/>
          </a:bodyPr>
          <a:lstStyle/>
          <a:p>
            <a:pPr algn="ctr"/>
            <a:r>
              <a:rPr lang="en-US" sz="3200" b="1" dirty="0"/>
              <a:t>Take Away</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FCI-MAX improves orientations over all other approaches</a:t>
            </a:r>
          </a:p>
          <a:p>
            <a:pPr marL="285750" indent="-285750">
              <a:buFont typeface="Arial" panose="020B0604020202020204" pitchFamily="34" charset="0"/>
              <a:buChar char="•"/>
            </a:pPr>
            <a:r>
              <a:rPr lang="en-US" sz="2400" dirty="0"/>
              <a:t>BCCD has the best adjacencies on Continuous data, but the FCI approaches perform better with mixed data</a:t>
            </a:r>
          </a:p>
          <a:p>
            <a:endParaRPr lang="en-US" sz="2400" dirty="0"/>
          </a:p>
          <a:p>
            <a:pPr marL="285750" indent="-285750">
              <a:buFont typeface="Arial" panose="020B0604020202020204" pitchFamily="34" charset="0"/>
              <a:buChar char="•"/>
            </a:pPr>
            <a:endParaRPr lang="en-US" sz="2400" dirty="0"/>
          </a:p>
        </p:txBody>
      </p:sp>
    </p:spTree>
    <p:extLst>
      <p:ext uri="{BB962C8B-B14F-4D97-AF65-F5344CB8AC3E}">
        <p14:creationId xmlns:p14="http://schemas.microsoft.com/office/powerpoint/2010/main" val="859496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A904C-2DE5-4339-B7FD-37B86ABEDCC6}"/>
              </a:ext>
            </a:extLst>
          </p:cNvPr>
          <p:cNvSpPr>
            <a:spLocks noGrp="1"/>
          </p:cNvSpPr>
          <p:nvPr>
            <p:ph type="title"/>
          </p:nvPr>
        </p:nvSpPr>
        <p:spPr>
          <a:xfrm>
            <a:off x="900456" y="0"/>
            <a:ext cx="6540500" cy="1325563"/>
          </a:xfrm>
        </p:spPr>
        <p:txBody>
          <a:bodyPr/>
          <a:lstStyle/>
          <a:p>
            <a:r>
              <a:rPr lang="en-US" dirty="0"/>
              <a:t>50 Variables, 1000 Samples</a:t>
            </a:r>
          </a:p>
        </p:txBody>
      </p:sp>
      <p:pic>
        <p:nvPicPr>
          <p:cNvPr id="5" name="Content Placeholder 4" descr="A screenshot of a map&#10;&#10;Description generated with very high confidence">
            <a:extLst>
              <a:ext uri="{FF2B5EF4-FFF2-40B4-BE49-F238E27FC236}">
                <a16:creationId xmlns:a16="http://schemas.microsoft.com/office/drawing/2014/main" id="{2F7CC4F9-76A6-4014-B035-0A0CD17153D7}"/>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9488" t="3092" r="7277" b="4609"/>
          <a:stretch/>
        </p:blipFill>
        <p:spPr>
          <a:xfrm>
            <a:off x="900456" y="1028700"/>
            <a:ext cx="10391088" cy="5638801"/>
          </a:xfrm>
        </p:spPr>
      </p:pic>
      <p:sp>
        <p:nvSpPr>
          <p:cNvPr id="6" name="TextBox 5">
            <a:extLst>
              <a:ext uri="{FF2B5EF4-FFF2-40B4-BE49-F238E27FC236}">
                <a16:creationId xmlns:a16="http://schemas.microsoft.com/office/drawing/2014/main" id="{1100F9EC-165D-4825-A6E5-D6C97899B710}"/>
              </a:ext>
            </a:extLst>
          </p:cNvPr>
          <p:cNvSpPr txBox="1"/>
          <p:nvPr/>
        </p:nvSpPr>
        <p:spPr>
          <a:xfrm>
            <a:off x="1151903" y="2555438"/>
            <a:ext cx="9888194" cy="2954655"/>
          </a:xfrm>
          <a:prstGeom prst="rect">
            <a:avLst/>
          </a:prstGeom>
          <a:gradFill flip="none" rotWithShape="1">
            <a:gsLst>
              <a:gs pos="55500">
                <a:schemeClr val="accent4">
                  <a:lumMod val="20000"/>
                  <a:lumOff val="80000"/>
                </a:schemeClr>
              </a:gs>
              <a:gs pos="37000">
                <a:srgbClr val="EBE0B9"/>
              </a:gs>
              <a:gs pos="0">
                <a:schemeClr val="tx2">
                  <a:lumMod val="20000"/>
                  <a:lumOff val="80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2700000" scaled="1"/>
            <a:tileRect/>
          </a:gradFill>
        </p:spPr>
        <p:txBody>
          <a:bodyPr wrap="square" rtlCol="0">
            <a:spAutoFit/>
          </a:bodyPr>
          <a:lstStyle/>
          <a:p>
            <a:pPr algn="ctr"/>
            <a:r>
              <a:rPr lang="en-US" sz="3200" b="1" dirty="0"/>
              <a:t>Take Away</a:t>
            </a:r>
          </a:p>
          <a:p>
            <a:pPr algn="ctr"/>
            <a:endParaRPr lang="en-US" sz="2400" b="1" dirty="0"/>
          </a:p>
          <a:p>
            <a:pPr marL="285750" indent="-285750">
              <a:spcBef>
                <a:spcPts val="600"/>
              </a:spcBef>
              <a:buFont typeface="Arial" panose="020B0604020202020204" pitchFamily="34" charset="0"/>
              <a:buChar char="•"/>
            </a:pPr>
            <a:r>
              <a:rPr lang="en-US" sz="2400" dirty="0"/>
              <a:t>MGM-FCI-MAX provides slight orientation advantage over FCI-MAX alone</a:t>
            </a:r>
          </a:p>
          <a:p>
            <a:pPr marL="285750" indent="-285750">
              <a:spcBef>
                <a:spcPts val="600"/>
              </a:spcBef>
              <a:buFont typeface="Arial" panose="020B0604020202020204" pitchFamily="34" charset="0"/>
              <a:buChar char="•"/>
            </a:pPr>
            <a:r>
              <a:rPr lang="en-US" sz="2400" dirty="0"/>
              <a:t>Both approaches perform better than MGM-CFCI and MGM-FCI, though these methods can provide better recall</a:t>
            </a:r>
          </a:p>
          <a:p>
            <a:endParaRPr lang="en-US" sz="2400" dirty="0"/>
          </a:p>
          <a:p>
            <a:pPr marL="285750" indent="-285750">
              <a:buFont typeface="Arial" panose="020B0604020202020204" pitchFamily="34" charset="0"/>
              <a:buChar char="•"/>
            </a:pPr>
            <a:endParaRPr lang="en-US" sz="2400" dirty="0"/>
          </a:p>
        </p:txBody>
      </p:sp>
    </p:spTree>
    <p:extLst>
      <p:ext uri="{BB962C8B-B14F-4D97-AF65-F5344CB8AC3E}">
        <p14:creationId xmlns:p14="http://schemas.microsoft.com/office/powerpoint/2010/main" val="2632131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D15A2-3C40-4902-AEF4-9F2A59393AF6}"/>
              </a:ext>
            </a:extLst>
          </p:cNvPr>
          <p:cNvSpPr>
            <a:spLocks noGrp="1"/>
          </p:cNvSpPr>
          <p:nvPr>
            <p:ph type="title"/>
          </p:nvPr>
        </p:nvSpPr>
        <p:spPr>
          <a:xfrm>
            <a:off x="1073150" y="0"/>
            <a:ext cx="6388100" cy="1325563"/>
          </a:xfrm>
        </p:spPr>
        <p:txBody>
          <a:bodyPr/>
          <a:lstStyle/>
          <a:p>
            <a:r>
              <a:rPr lang="en-US" dirty="0"/>
              <a:t>500 Variables, 500 Samples</a:t>
            </a:r>
          </a:p>
        </p:txBody>
      </p:sp>
      <p:pic>
        <p:nvPicPr>
          <p:cNvPr id="5" name="Content Placeholder 4" descr="A screenshot of a cell phone&#10;&#10;Description generated with high confidence">
            <a:extLst>
              <a:ext uri="{FF2B5EF4-FFF2-40B4-BE49-F238E27FC236}">
                <a16:creationId xmlns:a16="http://schemas.microsoft.com/office/drawing/2014/main" id="{DDB72DEC-132D-4B7E-9151-6E246F9902FB}"/>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9014" t="2486" r="7068" b="4318"/>
          <a:stretch/>
        </p:blipFill>
        <p:spPr>
          <a:xfrm>
            <a:off x="1073150" y="1220579"/>
            <a:ext cx="10045700" cy="5459621"/>
          </a:xfrm>
        </p:spPr>
      </p:pic>
      <p:sp>
        <p:nvSpPr>
          <p:cNvPr id="6" name="TextBox 5">
            <a:extLst>
              <a:ext uri="{FF2B5EF4-FFF2-40B4-BE49-F238E27FC236}">
                <a16:creationId xmlns:a16="http://schemas.microsoft.com/office/drawing/2014/main" id="{E170DCF1-0F84-4EF3-9B27-1915AFCD6789}"/>
              </a:ext>
            </a:extLst>
          </p:cNvPr>
          <p:cNvSpPr txBox="1"/>
          <p:nvPr/>
        </p:nvSpPr>
        <p:spPr>
          <a:xfrm>
            <a:off x="762002" y="2303784"/>
            <a:ext cx="10989734" cy="2585323"/>
          </a:xfrm>
          <a:prstGeom prst="rect">
            <a:avLst/>
          </a:prstGeom>
          <a:gradFill flip="none" rotWithShape="1">
            <a:gsLst>
              <a:gs pos="55500">
                <a:schemeClr val="accent4">
                  <a:lumMod val="20000"/>
                  <a:lumOff val="80000"/>
                </a:schemeClr>
              </a:gs>
              <a:gs pos="37000">
                <a:srgbClr val="EBE0B9"/>
              </a:gs>
              <a:gs pos="0">
                <a:schemeClr val="tx2">
                  <a:lumMod val="20000"/>
                  <a:lumOff val="80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2700000" scaled="1"/>
            <a:tileRect/>
          </a:gradFill>
        </p:spPr>
        <p:txBody>
          <a:bodyPr wrap="square" rtlCol="0">
            <a:spAutoFit/>
          </a:bodyPr>
          <a:lstStyle/>
          <a:p>
            <a:pPr algn="ctr"/>
            <a:r>
              <a:rPr lang="en-US" sz="3200" b="1" dirty="0"/>
              <a:t>Take Away</a:t>
            </a:r>
          </a:p>
          <a:p>
            <a:endParaRPr lang="en-US" sz="2400" b="1" dirty="0"/>
          </a:p>
          <a:p>
            <a:pPr marL="342900" indent="-342900">
              <a:spcBef>
                <a:spcPts val="600"/>
              </a:spcBef>
              <a:buFont typeface="Arial" panose="020B0604020202020204" pitchFamily="34" charset="0"/>
              <a:buChar char="•"/>
            </a:pPr>
            <a:r>
              <a:rPr lang="en-US" sz="2400" dirty="0"/>
              <a:t>Of the methods that can scale to 500 variables, MFM has the best orientations</a:t>
            </a:r>
          </a:p>
          <a:p>
            <a:pPr marL="342900" indent="-342900">
              <a:spcBef>
                <a:spcPts val="600"/>
              </a:spcBef>
              <a:buFont typeface="Arial" panose="020B0604020202020204" pitchFamily="34" charset="0"/>
              <a:buChar char="•"/>
            </a:pPr>
            <a:r>
              <a:rPr lang="en-US" sz="2400" dirty="0"/>
              <a:t>FCI maintains an advantage in recall with DD edges but this is parameter dependent</a:t>
            </a:r>
          </a:p>
          <a:p>
            <a:endParaRPr lang="en-US" sz="2400" dirty="0"/>
          </a:p>
          <a:p>
            <a:pPr marL="285750" indent="-285750">
              <a:buFont typeface="Arial" panose="020B0604020202020204" pitchFamily="34" charset="0"/>
              <a:buChar char="•"/>
            </a:pPr>
            <a:endParaRPr lang="en-US" sz="2400" dirty="0"/>
          </a:p>
        </p:txBody>
      </p:sp>
    </p:spTree>
    <p:extLst>
      <p:ext uri="{BB962C8B-B14F-4D97-AF65-F5344CB8AC3E}">
        <p14:creationId xmlns:p14="http://schemas.microsoft.com/office/powerpoint/2010/main" val="2947120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64683-B1BC-4C09-B433-AACAFE0A58D8}"/>
              </a:ext>
            </a:extLst>
          </p:cNvPr>
          <p:cNvSpPr>
            <a:spLocks noGrp="1"/>
          </p:cNvSpPr>
          <p:nvPr>
            <p:ph type="title"/>
          </p:nvPr>
        </p:nvSpPr>
        <p:spPr/>
        <p:txBody>
          <a:bodyPr/>
          <a:lstStyle/>
          <a:p>
            <a:r>
              <a:rPr lang="en-US" dirty="0"/>
              <a:t>Algorithmic Efficiency 500 Nodes</a:t>
            </a:r>
          </a:p>
        </p:txBody>
      </p:sp>
      <p:pic>
        <p:nvPicPr>
          <p:cNvPr id="5" name="Content Placeholder 4" descr="A close up of a map&#10;&#10;Description generated with high confidence">
            <a:extLst>
              <a:ext uri="{FF2B5EF4-FFF2-40B4-BE49-F238E27FC236}">
                <a16:creationId xmlns:a16="http://schemas.microsoft.com/office/drawing/2014/main" id="{AA8EB091-9186-4483-9478-9C70052F0743}"/>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3565" r="7137"/>
          <a:stretch/>
        </p:blipFill>
        <p:spPr>
          <a:xfrm>
            <a:off x="368300" y="1690688"/>
            <a:ext cx="5727700" cy="4810667"/>
          </a:xfrm>
        </p:spPr>
      </p:pic>
      <p:pic>
        <p:nvPicPr>
          <p:cNvPr id="7" name="Picture 6" descr="A close up of a map&#10;&#10;Description generated with very high confidence">
            <a:extLst>
              <a:ext uri="{FF2B5EF4-FFF2-40B4-BE49-F238E27FC236}">
                <a16:creationId xmlns:a16="http://schemas.microsoft.com/office/drawing/2014/main" id="{2BE85008-20F9-4423-AEB7-73823870C11A}"/>
              </a:ext>
            </a:extLst>
          </p:cNvPr>
          <p:cNvPicPr>
            <a:picLocks noChangeAspect="1"/>
          </p:cNvPicPr>
          <p:nvPr/>
        </p:nvPicPr>
        <p:blipFill rotWithShape="1">
          <a:blip r:embed="rId3">
            <a:extLst>
              <a:ext uri="{28A0092B-C50C-407E-A947-70E740481C1C}">
                <a14:useLocalDpi xmlns:a14="http://schemas.microsoft.com/office/drawing/2010/main" val="0"/>
              </a:ext>
            </a:extLst>
          </a:blip>
          <a:srcRect l="4042" r="6899"/>
          <a:stretch/>
        </p:blipFill>
        <p:spPr>
          <a:xfrm>
            <a:off x="6200173" y="1690688"/>
            <a:ext cx="5712427" cy="4810667"/>
          </a:xfrm>
          <a:prstGeom prst="rect">
            <a:avLst/>
          </a:prstGeom>
        </p:spPr>
      </p:pic>
    </p:spTree>
    <p:extLst>
      <p:ext uri="{BB962C8B-B14F-4D97-AF65-F5344CB8AC3E}">
        <p14:creationId xmlns:p14="http://schemas.microsoft.com/office/powerpoint/2010/main" val="41172944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C5498-117D-4A48-B876-BE27FA8E2094}"/>
              </a:ext>
            </a:extLst>
          </p:cNvPr>
          <p:cNvSpPr>
            <a:spLocks noGrp="1"/>
          </p:cNvSpPr>
          <p:nvPr>
            <p:ph type="title"/>
          </p:nvPr>
        </p:nvSpPr>
        <p:spPr/>
        <p:txBody>
          <a:bodyPr/>
          <a:lstStyle/>
          <a:p>
            <a:r>
              <a:rPr lang="en-US" dirty="0"/>
              <a:t>Biomedical Dataset</a:t>
            </a:r>
          </a:p>
        </p:txBody>
      </p:sp>
      <p:sp>
        <p:nvSpPr>
          <p:cNvPr id="3" name="Content Placeholder 2">
            <a:extLst>
              <a:ext uri="{FF2B5EF4-FFF2-40B4-BE49-F238E27FC236}">
                <a16:creationId xmlns:a16="http://schemas.microsoft.com/office/drawing/2014/main" id="{6D65CE81-E865-4DB5-B496-D59969E8B8DF}"/>
              </a:ext>
            </a:extLst>
          </p:cNvPr>
          <p:cNvSpPr>
            <a:spLocks noGrp="1"/>
          </p:cNvSpPr>
          <p:nvPr>
            <p:ph idx="1"/>
          </p:nvPr>
        </p:nvSpPr>
        <p:spPr/>
        <p:txBody>
          <a:bodyPr/>
          <a:lstStyle/>
          <a:p>
            <a:r>
              <a:rPr lang="en-US" b="1" dirty="0"/>
              <a:t>Goal: </a:t>
            </a:r>
            <a:r>
              <a:rPr lang="en-US" dirty="0"/>
              <a:t>Study the effect of HIV on Lung function decline</a:t>
            </a:r>
          </a:p>
          <a:p>
            <a:r>
              <a:rPr lang="en-US" b="1" dirty="0"/>
              <a:t>Variables: </a:t>
            </a:r>
            <a:r>
              <a:rPr lang="en-US" dirty="0"/>
              <a:t>Lung function status, smoking history, patient history, demographics and other clinical information for 933 individuals, half with HIV</a:t>
            </a:r>
          </a:p>
          <a:p>
            <a:r>
              <a:rPr lang="en-US" dirty="0"/>
              <a:t>Filtered low variance variables and samples with missing data for a final dataset of 14 Continuous Variables, 29 Categorical, and 424 samples</a:t>
            </a:r>
          </a:p>
        </p:txBody>
      </p:sp>
    </p:spTree>
    <p:extLst>
      <p:ext uri="{BB962C8B-B14F-4D97-AF65-F5344CB8AC3E}">
        <p14:creationId xmlns:p14="http://schemas.microsoft.com/office/powerpoint/2010/main" val="12880673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8875B-345B-4998-B2FA-BAE2942C8054}"/>
              </a:ext>
            </a:extLst>
          </p:cNvPr>
          <p:cNvSpPr>
            <a:spLocks noGrp="1"/>
          </p:cNvSpPr>
          <p:nvPr>
            <p:ph type="title"/>
          </p:nvPr>
        </p:nvSpPr>
        <p:spPr/>
        <p:txBody>
          <a:bodyPr/>
          <a:lstStyle/>
          <a:p>
            <a:r>
              <a:rPr lang="en-US" dirty="0"/>
              <a:t>Biologically Validated Edges</a:t>
            </a:r>
          </a:p>
        </p:txBody>
      </p:sp>
      <p:pic>
        <p:nvPicPr>
          <p:cNvPr id="5" name="Content Placeholder 4" descr="A close up of a logo&#10;&#10;Description generated with high confidence">
            <a:extLst>
              <a:ext uri="{FF2B5EF4-FFF2-40B4-BE49-F238E27FC236}">
                <a16:creationId xmlns:a16="http://schemas.microsoft.com/office/drawing/2014/main" id="{0B34218E-936D-4DD2-A263-E7DB37A10B31}"/>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25016" t="10716" r="25951" b="11117"/>
          <a:stretch/>
        </p:blipFill>
        <p:spPr>
          <a:xfrm>
            <a:off x="1316860" y="1690688"/>
            <a:ext cx="9558280" cy="4456113"/>
          </a:xfrm>
        </p:spPr>
      </p:pic>
    </p:spTree>
    <p:extLst>
      <p:ext uri="{BB962C8B-B14F-4D97-AF65-F5344CB8AC3E}">
        <p14:creationId xmlns:p14="http://schemas.microsoft.com/office/powerpoint/2010/main" val="8200402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A02F4-3F20-47B7-96BC-7FE58685AD84}"/>
              </a:ext>
            </a:extLst>
          </p:cNvPr>
          <p:cNvSpPr>
            <a:spLocks noGrp="1"/>
          </p:cNvSpPr>
          <p:nvPr>
            <p:ph type="title"/>
          </p:nvPr>
        </p:nvSpPr>
        <p:spPr/>
        <p:txBody>
          <a:bodyPr/>
          <a:lstStyle/>
          <a:p>
            <a:r>
              <a:rPr lang="en-US" dirty="0"/>
              <a:t>New Associations</a:t>
            </a:r>
          </a:p>
        </p:txBody>
      </p:sp>
      <p:pic>
        <p:nvPicPr>
          <p:cNvPr id="5" name="Content Placeholder 4" descr="A close up of a map&#10;&#10;Description generated with high confidence">
            <a:extLst>
              <a:ext uri="{FF2B5EF4-FFF2-40B4-BE49-F238E27FC236}">
                <a16:creationId xmlns:a16="http://schemas.microsoft.com/office/drawing/2014/main" id="{30981B8E-4809-4560-8EB7-6213DDAE02A4}"/>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27963" r="35235"/>
          <a:stretch/>
        </p:blipFill>
        <p:spPr>
          <a:xfrm>
            <a:off x="5219700" y="1027906"/>
            <a:ext cx="6737350" cy="5353762"/>
          </a:xfrm>
        </p:spPr>
      </p:pic>
    </p:spTree>
    <p:extLst>
      <p:ext uri="{BB962C8B-B14F-4D97-AF65-F5344CB8AC3E}">
        <p14:creationId xmlns:p14="http://schemas.microsoft.com/office/powerpoint/2010/main" val="16202750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BB0BE-512C-49C0-AD95-EB827C4E72EA}"/>
              </a:ext>
            </a:extLst>
          </p:cNvPr>
          <p:cNvSpPr>
            <a:spLocks noGrp="1"/>
          </p:cNvSpPr>
          <p:nvPr>
            <p:ph type="title"/>
          </p:nvPr>
        </p:nvSpPr>
        <p:spPr/>
        <p:txBody>
          <a:bodyPr/>
          <a:lstStyle/>
          <a:p>
            <a:r>
              <a:rPr lang="en-US" dirty="0"/>
              <a:t>Conclusions</a:t>
            </a:r>
          </a:p>
        </p:txBody>
      </p:sp>
      <p:sp>
        <p:nvSpPr>
          <p:cNvPr id="3" name="Content Placeholder 2">
            <a:extLst>
              <a:ext uri="{FF2B5EF4-FFF2-40B4-BE49-F238E27FC236}">
                <a16:creationId xmlns:a16="http://schemas.microsoft.com/office/drawing/2014/main" id="{2F3C6FEE-C0C6-42A7-A855-7ADF772CB45E}"/>
              </a:ext>
            </a:extLst>
          </p:cNvPr>
          <p:cNvSpPr>
            <a:spLocks noGrp="1"/>
          </p:cNvSpPr>
          <p:nvPr>
            <p:ph idx="1"/>
          </p:nvPr>
        </p:nvSpPr>
        <p:spPr/>
        <p:txBody>
          <a:bodyPr/>
          <a:lstStyle/>
          <a:p>
            <a:r>
              <a:rPr lang="en-US" dirty="0"/>
              <a:t>MAX strategy improves orientations when balancing precision with recall</a:t>
            </a:r>
          </a:p>
          <a:p>
            <a:pPr lvl="1"/>
            <a:r>
              <a:rPr lang="en-US" dirty="0"/>
              <a:t>Balances orienting too many and not enough colliders</a:t>
            </a:r>
          </a:p>
          <a:p>
            <a:pPr lvl="1"/>
            <a:r>
              <a:rPr lang="en-US" dirty="0"/>
              <a:t>Too slow to be used in practice without optimizations</a:t>
            </a:r>
          </a:p>
          <a:p>
            <a:r>
              <a:rPr lang="en-US" dirty="0"/>
              <a:t>MGM allows MAX strategy to scale to large numbers of variables on mixed data</a:t>
            </a:r>
          </a:p>
          <a:p>
            <a:r>
              <a:rPr lang="en-US" dirty="0"/>
              <a:t>Orientations still need to be improved on real data, but adjacencies tend to be highly reliable</a:t>
            </a:r>
          </a:p>
          <a:p>
            <a:endParaRPr lang="en-US" dirty="0"/>
          </a:p>
        </p:txBody>
      </p:sp>
    </p:spTree>
    <p:extLst>
      <p:ext uri="{BB962C8B-B14F-4D97-AF65-F5344CB8AC3E}">
        <p14:creationId xmlns:p14="http://schemas.microsoft.com/office/powerpoint/2010/main" val="8076451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0A031-FD1A-408F-AFC7-3C2D77DCDB0F}"/>
              </a:ext>
            </a:extLst>
          </p:cNvPr>
          <p:cNvSpPr>
            <a:spLocks noGrp="1"/>
          </p:cNvSpPr>
          <p:nvPr>
            <p:ph type="title"/>
          </p:nvPr>
        </p:nvSpPr>
        <p:spPr/>
        <p:txBody>
          <a:bodyPr/>
          <a:lstStyle/>
          <a:p>
            <a:r>
              <a:rPr lang="en-US" dirty="0"/>
              <a:t>Future Directions</a:t>
            </a:r>
          </a:p>
        </p:txBody>
      </p:sp>
      <p:sp>
        <p:nvSpPr>
          <p:cNvPr id="3" name="Content Placeholder 2">
            <a:extLst>
              <a:ext uri="{FF2B5EF4-FFF2-40B4-BE49-F238E27FC236}">
                <a16:creationId xmlns:a16="http://schemas.microsoft.com/office/drawing/2014/main" id="{73FB5990-1162-444F-9CDA-C55D80E16538}"/>
              </a:ext>
            </a:extLst>
          </p:cNvPr>
          <p:cNvSpPr>
            <a:spLocks noGrp="1"/>
          </p:cNvSpPr>
          <p:nvPr>
            <p:ph idx="1"/>
          </p:nvPr>
        </p:nvSpPr>
        <p:spPr/>
        <p:txBody>
          <a:bodyPr/>
          <a:lstStyle/>
          <a:p>
            <a:r>
              <a:rPr lang="en-US" dirty="0"/>
              <a:t>More widespread simulation studies with data generated from different underlying distributions to determine useful methods in different situations</a:t>
            </a:r>
          </a:p>
          <a:p>
            <a:r>
              <a:rPr lang="en-US" dirty="0"/>
              <a:t>Determine accuracy in identifying latent confounders from simulated and real data</a:t>
            </a:r>
          </a:p>
          <a:p>
            <a:pPr lvl="1"/>
            <a:r>
              <a:rPr lang="en-US" dirty="0"/>
              <a:t>Extend this to miRNA-mRNA interactions</a:t>
            </a:r>
          </a:p>
          <a:p>
            <a:r>
              <a:rPr lang="en-US" dirty="0"/>
              <a:t>Compare parameter selection and stability techniques in the presence of latent variables</a:t>
            </a:r>
          </a:p>
          <a:p>
            <a:endParaRPr lang="en-US" dirty="0"/>
          </a:p>
          <a:p>
            <a:endParaRPr lang="en-US" dirty="0"/>
          </a:p>
          <a:p>
            <a:endParaRPr lang="en-US" dirty="0"/>
          </a:p>
        </p:txBody>
      </p:sp>
    </p:spTree>
    <p:extLst>
      <p:ext uri="{BB962C8B-B14F-4D97-AF65-F5344CB8AC3E}">
        <p14:creationId xmlns:p14="http://schemas.microsoft.com/office/powerpoint/2010/main" val="4294433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59CC2-69E1-4298-AF2C-FE16D868F016}"/>
              </a:ext>
            </a:extLst>
          </p:cNvPr>
          <p:cNvSpPr>
            <a:spLocks noGrp="1"/>
          </p:cNvSpPr>
          <p:nvPr>
            <p:ph type="title"/>
          </p:nvPr>
        </p:nvSpPr>
        <p:spPr/>
        <p:txBody>
          <a:bodyPr/>
          <a:lstStyle/>
          <a:p>
            <a:r>
              <a:rPr lang="en-US" dirty="0"/>
              <a:t>Useful Knowledge Requires Causality</a:t>
            </a:r>
          </a:p>
        </p:txBody>
      </p:sp>
      <p:sp>
        <p:nvSpPr>
          <p:cNvPr id="4" name="TextBox 3">
            <a:extLst>
              <a:ext uri="{FF2B5EF4-FFF2-40B4-BE49-F238E27FC236}">
                <a16:creationId xmlns:a16="http://schemas.microsoft.com/office/drawing/2014/main" id="{EACC9D02-D92B-42EE-9D8A-1BADE6FF6D67}"/>
              </a:ext>
            </a:extLst>
          </p:cNvPr>
          <p:cNvSpPr txBox="1"/>
          <p:nvPr/>
        </p:nvSpPr>
        <p:spPr>
          <a:xfrm>
            <a:off x="838201" y="2054577"/>
            <a:ext cx="5111044" cy="584775"/>
          </a:xfrm>
          <a:prstGeom prst="rect">
            <a:avLst/>
          </a:prstGeom>
          <a:noFill/>
        </p:spPr>
        <p:txBody>
          <a:bodyPr wrap="square" rtlCol="0">
            <a:spAutoFit/>
          </a:bodyPr>
          <a:lstStyle/>
          <a:p>
            <a:pPr algn="ctr"/>
            <a:r>
              <a:rPr lang="en-US" sz="3200" b="1" dirty="0"/>
              <a:t>Patient Stratification</a:t>
            </a:r>
          </a:p>
        </p:txBody>
      </p:sp>
      <p:sp>
        <p:nvSpPr>
          <p:cNvPr id="5" name="TextBox 4">
            <a:extLst>
              <a:ext uri="{FF2B5EF4-FFF2-40B4-BE49-F238E27FC236}">
                <a16:creationId xmlns:a16="http://schemas.microsoft.com/office/drawing/2014/main" id="{7815783D-CE58-41E8-822A-0927D3492C40}"/>
              </a:ext>
            </a:extLst>
          </p:cNvPr>
          <p:cNvSpPr txBox="1"/>
          <p:nvPr/>
        </p:nvSpPr>
        <p:spPr>
          <a:xfrm>
            <a:off x="6829778" y="2054577"/>
            <a:ext cx="5092005" cy="584775"/>
          </a:xfrm>
          <a:prstGeom prst="rect">
            <a:avLst/>
          </a:prstGeom>
          <a:noFill/>
        </p:spPr>
        <p:txBody>
          <a:bodyPr wrap="square" rtlCol="0">
            <a:spAutoFit/>
          </a:bodyPr>
          <a:lstStyle/>
          <a:p>
            <a:pPr algn="ctr"/>
            <a:r>
              <a:rPr lang="en-US" sz="3200" b="1" dirty="0"/>
              <a:t>Mechanistic Analysis</a:t>
            </a:r>
          </a:p>
        </p:txBody>
      </p:sp>
      <p:sp>
        <p:nvSpPr>
          <p:cNvPr id="6" name="TextBox 5">
            <a:extLst>
              <a:ext uri="{FF2B5EF4-FFF2-40B4-BE49-F238E27FC236}">
                <a16:creationId xmlns:a16="http://schemas.microsoft.com/office/drawing/2014/main" id="{13EADF62-66C8-4174-ACB8-44CB941F7435}"/>
              </a:ext>
            </a:extLst>
          </p:cNvPr>
          <p:cNvSpPr txBox="1"/>
          <p:nvPr/>
        </p:nvSpPr>
        <p:spPr>
          <a:xfrm>
            <a:off x="838200" y="3183466"/>
            <a:ext cx="5404556" cy="2308324"/>
          </a:xfrm>
          <a:prstGeom prst="rect">
            <a:avLst/>
          </a:prstGeom>
          <a:noFill/>
        </p:spPr>
        <p:txBody>
          <a:bodyPr wrap="square" rtlCol="0">
            <a:spAutoFit/>
          </a:bodyPr>
          <a:lstStyle/>
          <a:p>
            <a:pPr marL="285750" indent="-285750">
              <a:buFont typeface="Arial" panose="020B0604020202020204" pitchFamily="34" charset="0"/>
              <a:buChar char="•"/>
            </a:pPr>
            <a:r>
              <a:rPr lang="en-US" sz="2400" dirty="0"/>
              <a:t>Without causal understanding of gene-phenotype relationships</a:t>
            </a:r>
            <a:br>
              <a:rPr lang="en-US" sz="2400" dirty="0"/>
            </a:br>
            <a:r>
              <a:rPr lang="en-US" sz="2400" dirty="0"/>
              <a:t>we will not know why treatment plans are working for particular patients </a:t>
            </a:r>
          </a:p>
          <a:p>
            <a:pPr marL="285750" indent="-285750">
              <a:buFont typeface="Arial" panose="020B0604020202020204" pitchFamily="34" charset="0"/>
              <a:buChar char="•"/>
            </a:pPr>
            <a:r>
              <a:rPr lang="en-US" sz="2400" dirty="0"/>
              <a:t>Can lead to problems if these conditions change</a:t>
            </a:r>
          </a:p>
        </p:txBody>
      </p:sp>
      <p:sp>
        <p:nvSpPr>
          <p:cNvPr id="7" name="TextBox 6">
            <a:extLst>
              <a:ext uri="{FF2B5EF4-FFF2-40B4-BE49-F238E27FC236}">
                <a16:creationId xmlns:a16="http://schemas.microsoft.com/office/drawing/2014/main" id="{C6789833-34F1-433F-86B5-6426D02C1D3E}"/>
              </a:ext>
            </a:extLst>
          </p:cNvPr>
          <p:cNvSpPr txBox="1"/>
          <p:nvPr/>
        </p:nvSpPr>
        <p:spPr>
          <a:xfrm>
            <a:off x="6739467" y="3183466"/>
            <a:ext cx="5182316" cy="830997"/>
          </a:xfrm>
          <a:prstGeom prst="rect">
            <a:avLst/>
          </a:prstGeom>
          <a:noFill/>
        </p:spPr>
        <p:txBody>
          <a:bodyPr wrap="none" rtlCol="0">
            <a:spAutoFit/>
          </a:bodyPr>
          <a:lstStyle/>
          <a:p>
            <a:pPr marL="342900" indent="-342900">
              <a:buFont typeface="Arial" panose="020B0604020202020204" pitchFamily="34" charset="0"/>
              <a:buChar char="•"/>
            </a:pPr>
            <a:r>
              <a:rPr lang="en-US" sz="2400" dirty="0"/>
              <a:t>Predicting biological mechanisms</a:t>
            </a:r>
            <a:br>
              <a:rPr lang="en-US" sz="2400" dirty="0"/>
            </a:br>
            <a:r>
              <a:rPr lang="en-US" sz="2400" dirty="0"/>
              <a:t>inherently requires causal knowledge</a:t>
            </a:r>
          </a:p>
        </p:txBody>
      </p:sp>
      <p:cxnSp>
        <p:nvCxnSpPr>
          <p:cNvPr id="9" name="Straight Connector 8">
            <a:extLst>
              <a:ext uri="{FF2B5EF4-FFF2-40B4-BE49-F238E27FC236}">
                <a16:creationId xmlns:a16="http://schemas.microsoft.com/office/drawing/2014/main" id="{128C58B1-8802-4CAD-B13A-3B36FA7E241F}"/>
              </a:ext>
            </a:extLst>
          </p:cNvPr>
          <p:cNvCxnSpPr>
            <a:cxnSpLocks/>
          </p:cNvCxnSpPr>
          <p:nvPr/>
        </p:nvCxnSpPr>
        <p:spPr>
          <a:xfrm>
            <a:off x="6389511" y="2054577"/>
            <a:ext cx="0" cy="4526845"/>
          </a:xfrm>
          <a:prstGeom prst="line">
            <a:avLst/>
          </a:prstGeom>
          <a:ln w="412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11860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65228-37B4-46DC-8897-23079E247111}"/>
              </a:ext>
            </a:extLst>
          </p:cNvPr>
          <p:cNvSpPr>
            <a:spLocks noGrp="1"/>
          </p:cNvSpPr>
          <p:nvPr>
            <p:ph type="title"/>
          </p:nvPr>
        </p:nvSpPr>
        <p:spPr/>
        <p:txBody>
          <a:bodyPr/>
          <a:lstStyle/>
          <a:p>
            <a:r>
              <a:rPr lang="en-US" dirty="0"/>
              <a:t>Acknowledgements</a:t>
            </a:r>
          </a:p>
        </p:txBody>
      </p:sp>
      <p:sp>
        <p:nvSpPr>
          <p:cNvPr id="4" name="TextBox 3">
            <a:extLst>
              <a:ext uri="{FF2B5EF4-FFF2-40B4-BE49-F238E27FC236}">
                <a16:creationId xmlns:a16="http://schemas.microsoft.com/office/drawing/2014/main" id="{39969C37-6A37-4A32-8BA6-CB1A59E8F9BC}"/>
              </a:ext>
            </a:extLst>
          </p:cNvPr>
          <p:cNvSpPr txBox="1"/>
          <p:nvPr/>
        </p:nvSpPr>
        <p:spPr>
          <a:xfrm>
            <a:off x="838200" y="1827510"/>
            <a:ext cx="1483098" cy="461665"/>
          </a:xfrm>
          <a:prstGeom prst="rect">
            <a:avLst/>
          </a:prstGeom>
          <a:noFill/>
        </p:spPr>
        <p:txBody>
          <a:bodyPr wrap="none" rtlCol="0">
            <a:spAutoFit/>
          </a:bodyPr>
          <a:lstStyle/>
          <a:p>
            <a:r>
              <a:rPr lang="en-US" sz="2400" b="1" dirty="0"/>
              <a:t>Benos Lab</a:t>
            </a:r>
          </a:p>
        </p:txBody>
      </p:sp>
      <p:sp>
        <p:nvSpPr>
          <p:cNvPr id="5" name="TextBox 4">
            <a:extLst>
              <a:ext uri="{FF2B5EF4-FFF2-40B4-BE49-F238E27FC236}">
                <a16:creationId xmlns:a16="http://schemas.microsoft.com/office/drawing/2014/main" id="{FF908101-6909-4B37-BEC0-E74598530F0F}"/>
              </a:ext>
            </a:extLst>
          </p:cNvPr>
          <p:cNvSpPr txBox="1"/>
          <p:nvPr/>
        </p:nvSpPr>
        <p:spPr>
          <a:xfrm>
            <a:off x="828582" y="2982458"/>
            <a:ext cx="1502334" cy="461665"/>
          </a:xfrm>
          <a:prstGeom prst="rect">
            <a:avLst/>
          </a:prstGeom>
          <a:noFill/>
        </p:spPr>
        <p:txBody>
          <a:bodyPr wrap="none" rtlCol="0">
            <a:spAutoFit/>
          </a:bodyPr>
          <a:lstStyle/>
          <a:p>
            <a:r>
              <a:rPr lang="en-US" sz="2400" b="1" dirty="0"/>
              <a:t>ADMT Lab</a:t>
            </a:r>
          </a:p>
        </p:txBody>
      </p:sp>
      <p:sp>
        <p:nvSpPr>
          <p:cNvPr id="6" name="TextBox 5">
            <a:extLst>
              <a:ext uri="{FF2B5EF4-FFF2-40B4-BE49-F238E27FC236}">
                <a16:creationId xmlns:a16="http://schemas.microsoft.com/office/drawing/2014/main" id="{DB3939E4-1A0A-4353-A667-C938BE4E2638}"/>
              </a:ext>
            </a:extLst>
          </p:cNvPr>
          <p:cNvSpPr txBox="1"/>
          <p:nvPr/>
        </p:nvSpPr>
        <p:spPr>
          <a:xfrm>
            <a:off x="838200" y="5474559"/>
            <a:ext cx="2832100" cy="830997"/>
          </a:xfrm>
          <a:prstGeom prst="rect">
            <a:avLst/>
          </a:prstGeom>
          <a:noFill/>
        </p:spPr>
        <p:txBody>
          <a:bodyPr wrap="square" rtlCol="0">
            <a:spAutoFit/>
          </a:bodyPr>
          <a:lstStyle/>
          <a:p>
            <a:r>
              <a:rPr lang="en-US" sz="2400" b="1" dirty="0"/>
              <a:t>CMU Department of Philosophy</a:t>
            </a:r>
          </a:p>
        </p:txBody>
      </p:sp>
      <p:sp>
        <p:nvSpPr>
          <p:cNvPr id="7" name="TextBox 6">
            <a:extLst>
              <a:ext uri="{FF2B5EF4-FFF2-40B4-BE49-F238E27FC236}">
                <a16:creationId xmlns:a16="http://schemas.microsoft.com/office/drawing/2014/main" id="{F1FC4949-0086-485D-B8B7-43470EA35D83}"/>
              </a:ext>
            </a:extLst>
          </p:cNvPr>
          <p:cNvSpPr txBox="1"/>
          <p:nvPr/>
        </p:nvSpPr>
        <p:spPr>
          <a:xfrm>
            <a:off x="4894449" y="1827510"/>
            <a:ext cx="5986447" cy="461665"/>
          </a:xfrm>
          <a:prstGeom prst="rect">
            <a:avLst/>
          </a:prstGeom>
          <a:noFill/>
        </p:spPr>
        <p:txBody>
          <a:bodyPr wrap="none" rtlCol="0">
            <a:spAutoFit/>
          </a:bodyPr>
          <a:lstStyle/>
          <a:p>
            <a:r>
              <a:rPr lang="en-US" sz="2400" dirty="0"/>
              <a:t>Panagiotis V. Benos and Dimitrios V. Manatakis</a:t>
            </a:r>
          </a:p>
        </p:txBody>
      </p:sp>
      <p:sp>
        <p:nvSpPr>
          <p:cNvPr id="8" name="TextBox 7">
            <a:extLst>
              <a:ext uri="{FF2B5EF4-FFF2-40B4-BE49-F238E27FC236}">
                <a16:creationId xmlns:a16="http://schemas.microsoft.com/office/drawing/2014/main" id="{FA4491B9-B92B-4F0A-B059-5B741D5D4DD0}"/>
              </a:ext>
            </a:extLst>
          </p:cNvPr>
          <p:cNvSpPr txBox="1"/>
          <p:nvPr/>
        </p:nvSpPr>
        <p:spPr>
          <a:xfrm>
            <a:off x="4894449" y="2982457"/>
            <a:ext cx="2756204" cy="461665"/>
          </a:xfrm>
          <a:prstGeom prst="rect">
            <a:avLst/>
          </a:prstGeom>
          <a:noFill/>
        </p:spPr>
        <p:txBody>
          <a:bodyPr wrap="none" rtlCol="0">
            <a:spAutoFit/>
          </a:bodyPr>
          <a:lstStyle/>
          <a:p>
            <a:r>
              <a:rPr lang="en-US" sz="2400" dirty="0"/>
              <a:t>Panos K. Chrysanthis</a:t>
            </a:r>
          </a:p>
        </p:txBody>
      </p:sp>
      <p:sp>
        <p:nvSpPr>
          <p:cNvPr id="9" name="TextBox 8">
            <a:extLst>
              <a:ext uri="{FF2B5EF4-FFF2-40B4-BE49-F238E27FC236}">
                <a16:creationId xmlns:a16="http://schemas.microsoft.com/office/drawing/2014/main" id="{D926724C-7985-4401-93C2-224A3246B934}"/>
              </a:ext>
            </a:extLst>
          </p:cNvPr>
          <p:cNvSpPr txBox="1"/>
          <p:nvPr/>
        </p:nvSpPr>
        <p:spPr>
          <a:xfrm>
            <a:off x="4894449" y="5659224"/>
            <a:ext cx="6586355" cy="461665"/>
          </a:xfrm>
          <a:prstGeom prst="rect">
            <a:avLst/>
          </a:prstGeom>
          <a:noFill/>
        </p:spPr>
        <p:txBody>
          <a:bodyPr wrap="none" rtlCol="0">
            <a:spAutoFit/>
          </a:bodyPr>
          <a:lstStyle/>
          <a:p>
            <a:r>
              <a:rPr lang="en-US" sz="2400" dirty="0"/>
              <a:t>Joseph D. Ramsey, Peter Spirtes, and Clark Glymour</a:t>
            </a:r>
          </a:p>
        </p:txBody>
      </p:sp>
      <p:sp>
        <p:nvSpPr>
          <p:cNvPr id="10" name="TextBox 9">
            <a:extLst>
              <a:ext uri="{FF2B5EF4-FFF2-40B4-BE49-F238E27FC236}">
                <a16:creationId xmlns:a16="http://schemas.microsoft.com/office/drawing/2014/main" id="{6F6CCED5-10D2-430C-8D38-8D4997AB5A26}"/>
              </a:ext>
            </a:extLst>
          </p:cNvPr>
          <p:cNvSpPr txBox="1"/>
          <p:nvPr/>
        </p:nvSpPr>
        <p:spPr>
          <a:xfrm>
            <a:off x="838666" y="3976605"/>
            <a:ext cx="3250734" cy="830997"/>
          </a:xfrm>
          <a:prstGeom prst="rect">
            <a:avLst/>
          </a:prstGeom>
          <a:noFill/>
        </p:spPr>
        <p:txBody>
          <a:bodyPr wrap="square" rtlCol="0">
            <a:spAutoFit/>
          </a:bodyPr>
          <a:lstStyle/>
          <a:p>
            <a:r>
              <a:rPr lang="en-US" sz="2400" b="1" dirty="0"/>
              <a:t>University of Pittsburgh Medical Center</a:t>
            </a:r>
          </a:p>
        </p:txBody>
      </p:sp>
      <p:sp>
        <p:nvSpPr>
          <p:cNvPr id="11" name="TextBox 10">
            <a:extLst>
              <a:ext uri="{FF2B5EF4-FFF2-40B4-BE49-F238E27FC236}">
                <a16:creationId xmlns:a16="http://schemas.microsoft.com/office/drawing/2014/main" id="{5FA59658-C5EA-4B14-BA90-32B403DF6EF6}"/>
              </a:ext>
            </a:extLst>
          </p:cNvPr>
          <p:cNvSpPr txBox="1"/>
          <p:nvPr/>
        </p:nvSpPr>
        <p:spPr>
          <a:xfrm>
            <a:off x="4894449" y="4345938"/>
            <a:ext cx="1846980" cy="461665"/>
          </a:xfrm>
          <a:prstGeom prst="rect">
            <a:avLst/>
          </a:prstGeom>
          <a:noFill/>
        </p:spPr>
        <p:txBody>
          <a:bodyPr wrap="none" rtlCol="0">
            <a:spAutoFit/>
          </a:bodyPr>
          <a:lstStyle/>
          <a:p>
            <a:r>
              <a:rPr lang="en-US" sz="2400" dirty="0"/>
              <a:t>Alison Morris</a:t>
            </a:r>
          </a:p>
        </p:txBody>
      </p:sp>
    </p:spTree>
    <p:extLst>
      <p:ext uri="{BB962C8B-B14F-4D97-AF65-F5344CB8AC3E}">
        <p14:creationId xmlns:p14="http://schemas.microsoft.com/office/powerpoint/2010/main" val="7577950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1985" y="533400"/>
            <a:ext cx="7296525" cy="990600"/>
          </a:xfrm>
        </p:spPr>
        <p:txBody>
          <a:bodyPr>
            <a:normAutofit/>
          </a:bodyPr>
          <a:lstStyle/>
          <a:p>
            <a:r>
              <a:rPr lang="en-US" sz="4000" b="1" dirty="0">
                <a:latin typeface="Calibri" charset="0"/>
                <a:ea typeface="Calibri" charset="0"/>
                <a:cs typeface="Calibri" charset="0"/>
              </a:rPr>
              <a:t>Postdocs wanted!</a:t>
            </a:r>
          </a:p>
        </p:txBody>
      </p:sp>
      <p:sp>
        <p:nvSpPr>
          <p:cNvPr id="3" name="Content Placeholder 2"/>
          <p:cNvSpPr>
            <a:spLocks noGrp="1"/>
          </p:cNvSpPr>
          <p:nvPr>
            <p:ph idx="1"/>
          </p:nvPr>
        </p:nvSpPr>
        <p:spPr>
          <a:xfrm>
            <a:off x="931984" y="1414816"/>
            <a:ext cx="7032573" cy="1499672"/>
          </a:xfrm>
        </p:spPr>
        <p:txBody>
          <a:bodyPr>
            <a:normAutofit/>
          </a:bodyPr>
          <a:lstStyle/>
          <a:p>
            <a:pPr>
              <a:buFontTx/>
              <a:buChar char="-"/>
            </a:pPr>
            <a:r>
              <a:rPr lang="en-US" sz="2400" dirty="0">
                <a:latin typeface="Calibri" charset="0"/>
                <a:ea typeface="Calibri" charset="0"/>
                <a:cs typeface="Calibri" charset="0"/>
              </a:rPr>
              <a:t>Develop causal graphical models for integrating biomedical and clinical Big Data</a:t>
            </a:r>
          </a:p>
          <a:p>
            <a:pPr>
              <a:buFontTx/>
              <a:buChar char="-"/>
            </a:pPr>
            <a:r>
              <a:rPr lang="en-US" sz="2400" dirty="0">
                <a:latin typeface="Calibri" charset="0"/>
                <a:ea typeface="Calibri" charset="0"/>
                <a:cs typeface="Calibri" charset="0"/>
              </a:rPr>
              <a:t>Apply them to cancer and chronic lung diseases</a:t>
            </a:r>
          </a:p>
          <a:p>
            <a:pPr marL="0" indent="0">
              <a:buNone/>
            </a:pPr>
            <a:endParaRPr lang="en-US" sz="2400" dirty="0">
              <a:latin typeface="Calibri" charset="0"/>
              <a:ea typeface="Calibri" charset="0"/>
              <a:cs typeface="Calibri" charset="0"/>
            </a:endParaRPr>
          </a:p>
          <a:p>
            <a:pPr marL="0" indent="0">
              <a:buNone/>
            </a:pPr>
            <a:endParaRPr lang="en-US" sz="2400" dirty="0">
              <a:latin typeface="Calibri" charset="0"/>
              <a:ea typeface="Calibri" charset="0"/>
              <a:cs typeface="Calibri" charset="0"/>
            </a:endParaRPr>
          </a:p>
        </p:txBody>
      </p:sp>
      <p:pic>
        <p:nvPicPr>
          <p:cNvPr id="4" name="Picture 3" descr="BST3.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13332" y="586676"/>
            <a:ext cx="2225071" cy="2327812"/>
          </a:xfrm>
          <a:prstGeom prst="rect">
            <a:avLst/>
          </a:prstGeom>
          <a:ln>
            <a:solidFill>
              <a:srgbClr val="292934"/>
            </a:solidFill>
          </a:ln>
          <a:effectLst>
            <a:outerShdw blurRad="50800" dist="88900" dir="2700000" algn="tl" rotWithShape="0">
              <a:prstClr val="black">
                <a:alpha val="40000"/>
              </a:prstClr>
            </a:outerShdw>
          </a:effectLst>
        </p:spPr>
      </p:pic>
      <p:pic>
        <p:nvPicPr>
          <p:cNvPr id="5" name="Picture 4" descr="Pittsburgh_downtown.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13332" y="3346550"/>
            <a:ext cx="3841940" cy="2556637"/>
          </a:xfrm>
          <a:prstGeom prst="rect">
            <a:avLst/>
          </a:prstGeom>
          <a:ln>
            <a:solidFill>
              <a:srgbClr val="292934"/>
            </a:solidFill>
          </a:ln>
          <a:effectLst>
            <a:outerShdw blurRad="50800" dist="88900" dir="2700000" algn="tl" rotWithShape="0">
              <a:prstClr val="black">
                <a:alpha val="40000"/>
              </a:prstClr>
            </a:outerShdw>
          </a:effectLst>
        </p:spPr>
      </p:pic>
      <p:sp>
        <p:nvSpPr>
          <p:cNvPr id="8" name="Content Placeholder 2"/>
          <p:cNvSpPr txBox="1">
            <a:spLocks/>
          </p:cNvSpPr>
          <p:nvPr/>
        </p:nvSpPr>
        <p:spPr>
          <a:xfrm>
            <a:off x="931984" y="3087758"/>
            <a:ext cx="6646985" cy="3247492"/>
          </a:xfrm>
          <a:prstGeom prst="rect">
            <a:avLst/>
          </a:prstGeom>
          <a:ln>
            <a:noFill/>
          </a:ln>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18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6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4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2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en-US" sz="3200" b="1" dirty="0">
                <a:latin typeface="Calibri" charset="0"/>
                <a:ea typeface="Calibri" charset="0"/>
                <a:cs typeface="Calibri" charset="0"/>
              </a:rPr>
              <a:t>Send e-mail to: </a:t>
            </a:r>
            <a:r>
              <a:rPr lang="en-US" sz="3200" b="1" dirty="0" err="1">
                <a:latin typeface="Calibri" charset="0"/>
                <a:ea typeface="Calibri" charset="0"/>
                <a:cs typeface="Calibri" charset="0"/>
              </a:rPr>
              <a:t>Takis</a:t>
            </a:r>
            <a:r>
              <a:rPr lang="en-US" sz="3200" b="1" dirty="0">
                <a:latin typeface="Calibri" charset="0"/>
                <a:ea typeface="Calibri" charset="0"/>
                <a:cs typeface="Calibri" charset="0"/>
              </a:rPr>
              <a:t> </a:t>
            </a:r>
            <a:r>
              <a:rPr lang="en-US" sz="3200" b="1" dirty="0" err="1">
                <a:latin typeface="Calibri" charset="0"/>
                <a:ea typeface="Calibri" charset="0"/>
                <a:cs typeface="Calibri" charset="0"/>
              </a:rPr>
              <a:t>Benos</a:t>
            </a:r>
            <a:r>
              <a:rPr lang="en-US" sz="3200" b="1" dirty="0">
                <a:latin typeface="Calibri" charset="0"/>
                <a:ea typeface="Calibri" charset="0"/>
                <a:cs typeface="Calibri" charset="0"/>
              </a:rPr>
              <a:t>, PhD</a:t>
            </a:r>
          </a:p>
          <a:p>
            <a:pPr marL="0" indent="0">
              <a:buNone/>
            </a:pPr>
            <a:r>
              <a:rPr lang="en-US" sz="2400" dirty="0">
                <a:latin typeface="Calibri" charset="0"/>
                <a:ea typeface="Calibri" charset="0"/>
                <a:cs typeface="Calibri" charset="0"/>
              </a:rPr>
              <a:t>Professor and Vice Chair</a:t>
            </a:r>
          </a:p>
          <a:p>
            <a:pPr marL="0" indent="0">
              <a:buNone/>
            </a:pPr>
            <a:r>
              <a:rPr lang="en-US" sz="2400" dirty="0">
                <a:latin typeface="Calibri" charset="0"/>
                <a:ea typeface="Calibri" charset="0"/>
                <a:cs typeface="Calibri" charset="0"/>
              </a:rPr>
              <a:t>Department of Computational and Systems Biology</a:t>
            </a:r>
          </a:p>
          <a:p>
            <a:pPr marL="0" indent="0">
              <a:buNone/>
            </a:pPr>
            <a:r>
              <a:rPr lang="en-US" sz="2400" dirty="0">
                <a:latin typeface="Calibri" charset="0"/>
                <a:ea typeface="Calibri" charset="0"/>
                <a:cs typeface="Calibri" charset="0"/>
              </a:rPr>
              <a:t>University of Pittsburgh School of Medicine</a:t>
            </a:r>
          </a:p>
          <a:p>
            <a:pPr marL="0" indent="0">
              <a:buNone/>
            </a:pPr>
            <a:endParaRPr lang="en-US" sz="2400" dirty="0">
              <a:latin typeface="Calibri" charset="0"/>
              <a:ea typeface="Calibri" charset="0"/>
              <a:cs typeface="Calibri" charset="0"/>
            </a:endParaRPr>
          </a:p>
          <a:p>
            <a:pPr marL="0" indent="0">
              <a:buNone/>
            </a:pPr>
            <a:r>
              <a:rPr lang="en-US" sz="2400" dirty="0">
                <a:latin typeface="Calibri" charset="0"/>
                <a:ea typeface="Calibri" charset="0"/>
                <a:cs typeface="Calibri" charset="0"/>
              </a:rPr>
              <a:t>benos@pitt.edu</a:t>
            </a:r>
          </a:p>
          <a:p>
            <a:pPr marL="0" indent="0">
              <a:buNone/>
            </a:pPr>
            <a:r>
              <a:rPr lang="en-US" sz="2400" dirty="0">
                <a:latin typeface="Calibri" charset="0"/>
                <a:ea typeface="Calibri" charset="0"/>
                <a:cs typeface="Calibri" charset="0"/>
              </a:rPr>
              <a:t>http://</a:t>
            </a:r>
            <a:r>
              <a:rPr lang="en-US" sz="2400" dirty="0" err="1">
                <a:latin typeface="Calibri" charset="0"/>
                <a:ea typeface="Calibri" charset="0"/>
                <a:cs typeface="Calibri" charset="0"/>
              </a:rPr>
              <a:t>www.benoslab.pitt.edu</a:t>
            </a:r>
            <a:endParaRPr lang="en-US" sz="2400" dirty="0">
              <a:latin typeface="Calibri" charset="0"/>
              <a:ea typeface="Calibri" charset="0"/>
              <a:cs typeface="Calibri" charset="0"/>
            </a:endParaRPr>
          </a:p>
          <a:p>
            <a:pPr marL="0" indent="0">
              <a:buNone/>
            </a:pPr>
            <a:endParaRPr lang="en-US" sz="2400" dirty="0">
              <a:latin typeface="Calibri" charset="0"/>
              <a:ea typeface="Calibri" charset="0"/>
              <a:cs typeface="Calibri" charset="0"/>
            </a:endParaRPr>
          </a:p>
        </p:txBody>
      </p:sp>
    </p:spTree>
    <p:extLst>
      <p:ext uri="{BB962C8B-B14F-4D97-AF65-F5344CB8AC3E}">
        <p14:creationId xmlns:p14="http://schemas.microsoft.com/office/powerpoint/2010/main" val="743581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linds(horizontal)">
                                      <p:cBhvr>
                                        <p:cTn id="10" dur="500"/>
                                        <p:tgtEl>
                                          <p:spTgt spid="5"/>
                                        </p:tgtEl>
                                      </p:cBhvr>
                                    </p:animEffect>
                                  </p:childTnLst>
                                </p:cTn>
                              </p:par>
                            </p:childTnLst>
                          </p:cTn>
                        </p:par>
                        <p:par>
                          <p:cTn id="11" fill="hold">
                            <p:stCondLst>
                              <p:cond delay="500"/>
                            </p:stCondLst>
                            <p:childTnLst>
                              <p:par>
                                <p:cTn id="12" presetID="3" presetClass="entr" presetSubtype="1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linds(horizontal)">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050ED5F-1FEB-4C06-98FF-3BDF673DBD82}"/>
              </a:ext>
            </a:extLst>
          </p:cNvPr>
          <p:cNvSpPr>
            <a:spLocks noGrp="1"/>
          </p:cNvSpPr>
          <p:nvPr>
            <p:ph type="title"/>
          </p:nvPr>
        </p:nvSpPr>
        <p:spPr/>
        <p:txBody>
          <a:bodyPr/>
          <a:lstStyle/>
          <a:p>
            <a:r>
              <a:rPr lang="en-US" dirty="0"/>
              <a:t>Thank you!</a:t>
            </a:r>
          </a:p>
        </p:txBody>
      </p:sp>
      <p:sp>
        <p:nvSpPr>
          <p:cNvPr id="5" name="Text Placeholder 4">
            <a:extLst>
              <a:ext uri="{FF2B5EF4-FFF2-40B4-BE49-F238E27FC236}">
                <a16:creationId xmlns:a16="http://schemas.microsoft.com/office/drawing/2014/main" id="{FA7BC4F7-6311-4CDA-911D-4B922B879D4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8067540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3C9E3-96FD-4B07-90AA-EC90C922B73E}"/>
              </a:ext>
            </a:extLst>
          </p:cNvPr>
          <p:cNvSpPr>
            <a:spLocks noGrp="1"/>
          </p:cNvSpPr>
          <p:nvPr>
            <p:ph type="title"/>
          </p:nvPr>
        </p:nvSpPr>
        <p:spPr/>
        <p:txBody>
          <a:bodyPr/>
          <a:lstStyle/>
          <a:p>
            <a:r>
              <a:rPr lang="en-US" dirty="0"/>
              <a:t>Deleted Scenes</a:t>
            </a:r>
          </a:p>
        </p:txBody>
      </p:sp>
      <p:sp>
        <p:nvSpPr>
          <p:cNvPr id="3" name="Text Placeholder 2">
            <a:extLst>
              <a:ext uri="{FF2B5EF4-FFF2-40B4-BE49-F238E27FC236}">
                <a16:creationId xmlns:a16="http://schemas.microsoft.com/office/drawing/2014/main" id="{9E2E5623-3642-49A9-95C3-D04732F5DA3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6755341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09398-1BEB-4889-8BEC-DFD5C675DEF9}"/>
              </a:ext>
            </a:extLst>
          </p:cNvPr>
          <p:cNvSpPr>
            <a:spLocks noGrp="1"/>
          </p:cNvSpPr>
          <p:nvPr>
            <p:ph type="title"/>
          </p:nvPr>
        </p:nvSpPr>
        <p:spPr/>
        <p:txBody>
          <a:bodyPr/>
          <a:lstStyle/>
          <a:p>
            <a:r>
              <a:rPr lang="en-US" dirty="0"/>
              <a:t>Simulating Mixed Data</a:t>
            </a:r>
          </a:p>
        </p:txBody>
      </p:sp>
      <p:sp>
        <p:nvSpPr>
          <p:cNvPr id="4" name="Oval 3">
            <a:extLst>
              <a:ext uri="{FF2B5EF4-FFF2-40B4-BE49-F238E27FC236}">
                <a16:creationId xmlns:a16="http://schemas.microsoft.com/office/drawing/2014/main" id="{28691BBA-260A-4FA5-A2D5-BD8A077C3771}"/>
              </a:ext>
            </a:extLst>
          </p:cNvPr>
          <p:cNvSpPr/>
          <p:nvPr/>
        </p:nvSpPr>
        <p:spPr>
          <a:xfrm>
            <a:off x="1569156" y="2923822"/>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X</a:t>
            </a:r>
          </a:p>
        </p:txBody>
      </p:sp>
      <p:sp>
        <p:nvSpPr>
          <p:cNvPr id="5" name="Oval 4">
            <a:extLst>
              <a:ext uri="{FF2B5EF4-FFF2-40B4-BE49-F238E27FC236}">
                <a16:creationId xmlns:a16="http://schemas.microsoft.com/office/drawing/2014/main" id="{5B34714E-0191-496B-AC18-82BC2437E174}"/>
              </a:ext>
            </a:extLst>
          </p:cNvPr>
          <p:cNvSpPr/>
          <p:nvPr/>
        </p:nvSpPr>
        <p:spPr>
          <a:xfrm>
            <a:off x="3397956" y="2923822"/>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Y</a:t>
            </a:r>
          </a:p>
        </p:txBody>
      </p:sp>
      <p:sp>
        <p:nvSpPr>
          <p:cNvPr id="6" name="Oval 5">
            <a:extLst>
              <a:ext uri="{FF2B5EF4-FFF2-40B4-BE49-F238E27FC236}">
                <a16:creationId xmlns:a16="http://schemas.microsoft.com/office/drawing/2014/main" id="{18F7F297-1AD1-466A-8EA9-66472A8E8B41}"/>
              </a:ext>
            </a:extLst>
          </p:cNvPr>
          <p:cNvSpPr/>
          <p:nvPr/>
        </p:nvSpPr>
        <p:spPr>
          <a:xfrm>
            <a:off x="2483556" y="4631619"/>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Z</a:t>
            </a:r>
          </a:p>
        </p:txBody>
      </p:sp>
      <p:cxnSp>
        <p:nvCxnSpPr>
          <p:cNvPr id="7" name="Straight Arrow Connector 6">
            <a:extLst>
              <a:ext uri="{FF2B5EF4-FFF2-40B4-BE49-F238E27FC236}">
                <a16:creationId xmlns:a16="http://schemas.microsoft.com/office/drawing/2014/main" id="{6D60546C-F53F-46BD-B7DB-640B482DC216}"/>
              </a:ext>
            </a:extLst>
          </p:cNvPr>
          <p:cNvCxnSpPr>
            <a:stCxn id="4" idx="4"/>
            <a:endCxn id="6" idx="1"/>
          </p:cNvCxnSpPr>
          <p:nvPr/>
        </p:nvCxnSpPr>
        <p:spPr>
          <a:xfrm>
            <a:off x="2026356" y="3838222"/>
            <a:ext cx="591111" cy="9273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42AD7B9A-56B4-4C7F-9579-C151AC567F38}"/>
              </a:ext>
            </a:extLst>
          </p:cNvPr>
          <p:cNvCxnSpPr>
            <a:stCxn id="5" idx="4"/>
            <a:endCxn id="6" idx="7"/>
          </p:cNvCxnSpPr>
          <p:nvPr/>
        </p:nvCxnSpPr>
        <p:spPr>
          <a:xfrm flipH="1">
            <a:off x="3264045" y="3838222"/>
            <a:ext cx="591111" cy="9273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C4CF37BC-27C5-45FD-A726-AD95A15B3AE8}"/>
              </a:ext>
            </a:extLst>
          </p:cNvPr>
          <p:cNvSpPr txBox="1"/>
          <p:nvPr/>
        </p:nvSpPr>
        <p:spPr>
          <a:xfrm>
            <a:off x="7789333" y="2246489"/>
            <a:ext cx="2047676" cy="461665"/>
          </a:xfrm>
          <a:prstGeom prst="rect">
            <a:avLst/>
          </a:prstGeom>
          <a:noFill/>
        </p:spPr>
        <p:txBody>
          <a:bodyPr wrap="none" rtlCol="0">
            <a:spAutoFit/>
          </a:bodyPr>
          <a:lstStyle/>
          <a:p>
            <a:r>
              <a:rPr lang="en-US" sz="2400" b="1" dirty="0"/>
              <a:t>All Continuous</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8F33E66C-1C21-4326-8B7A-EF6B945742BA}"/>
                  </a:ext>
                </a:extLst>
              </p:cNvPr>
              <p:cNvSpPr txBox="1"/>
              <p:nvPr/>
            </p:nvSpPr>
            <p:spPr>
              <a:xfrm>
                <a:off x="7007997" y="3263955"/>
                <a:ext cx="3610347"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𝑍</m:t>
                      </m:r>
                      <m:r>
                        <a:rPr lang="en-US" sz="2400" b="0" i="1" smtClean="0">
                          <a:latin typeface="Cambria Math" panose="02040503050406030204" pitchFamily="18" charset="0"/>
                        </a:rPr>
                        <m:t>= </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𝛽</m:t>
                          </m:r>
                        </m:e>
                        <m:sub>
                          <m:r>
                            <a:rPr lang="en-US" sz="2400" b="0" i="1" smtClean="0">
                              <a:latin typeface="Cambria Math" panose="02040503050406030204" pitchFamily="18" charset="0"/>
                            </a:rPr>
                            <m:t>1</m:t>
                          </m:r>
                        </m:sub>
                      </m:sSub>
                      <m:r>
                        <a:rPr lang="en-US" sz="2400" b="0" i="1" smtClean="0">
                          <a:latin typeface="Cambria Math" panose="02040503050406030204" pitchFamily="18" charset="0"/>
                        </a:rPr>
                        <m:t>𝑋</m:t>
                      </m:r>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𝛽</m:t>
                          </m:r>
                        </m:e>
                        <m:sub>
                          <m:r>
                            <a:rPr lang="en-US" sz="2400" b="0" i="1" smtClean="0">
                              <a:latin typeface="Cambria Math" panose="02040503050406030204" pitchFamily="18" charset="0"/>
                            </a:rPr>
                            <m:t>2</m:t>
                          </m:r>
                        </m:sub>
                      </m:sSub>
                      <m:r>
                        <a:rPr lang="en-US" sz="2400" b="0" i="1" smtClean="0">
                          <a:latin typeface="Cambria Math" panose="02040503050406030204" pitchFamily="18" charset="0"/>
                        </a:rPr>
                        <m:t>𝑌</m:t>
                      </m:r>
                      <m:r>
                        <a:rPr lang="en-US" sz="2400" b="0" i="1" smtClean="0">
                          <a:latin typeface="Cambria Math" panose="02040503050406030204" pitchFamily="18" charset="0"/>
                        </a:rPr>
                        <m:t>+</m:t>
                      </m:r>
                      <m:r>
                        <a:rPr lang="en-US" sz="2400" b="0" i="1" smtClean="0">
                          <a:latin typeface="Cambria Math" panose="02040503050406030204" pitchFamily="18" charset="0"/>
                        </a:rPr>
                        <m:t>𝑁</m:t>
                      </m:r>
                      <m:r>
                        <a:rPr lang="en-US" sz="2400" b="0" i="1" smtClean="0">
                          <a:latin typeface="Cambria Math" panose="02040503050406030204" pitchFamily="18" charset="0"/>
                        </a:rPr>
                        <m:t>(</m:t>
                      </m:r>
                      <m:r>
                        <a:rPr lang="en-US" sz="2400" b="0" i="1" smtClean="0">
                          <a:latin typeface="Cambria Math" panose="02040503050406030204" pitchFamily="18" charset="0"/>
                        </a:rPr>
                        <m:t>𝑎</m:t>
                      </m:r>
                      <m:r>
                        <a:rPr lang="en-US" sz="2400" b="0" i="1" smtClean="0">
                          <a:latin typeface="Cambria Math" panose="02040503050406030204" pitchFamily="18" charset="0"/>
                        </a:rPr>
                        <m:t>,</m:t>
                      </m:r>
                      <m:r>
                        <a:rPr lang="en-US" sz="2400" b="0" i="1" smtClean="0">
                          <a:latin typeface="Cambria Math" panose="02040503050406030204" pitchFamily="18" charset="0"/>
                        </a:rPr>
                        <m:t>𝑏</m:t>
                      </m:r>
                      <m:r>
                        <a:rPr lang="en-US" sz="2400" b="0" i="1" smtClean="0">
                          <a:latin typeface="Cambria Math" panose="02040503050406030204" pitchFamily="18" charset="0"/>
                        </a:rPr>
                        <m:t>)</m:t>
                      </m:r>
                    </m:oMath>
                  </m:oMathPara>
                </a14:m>
                <a:endParaRPr lang="en-US" sz="2400" dirty="0"/>
              </a:p>
            </p:txBody>
          </p:sp>
        </mc:Choice>
        <mc:Fallback xmlns="">
          <p:sp>
            <p:nvSpPr>
              <p:cNvPr id="10" name="TextBox 9">
                <a:extLst>
                  <a:ext uri="{FF2B5EF4-FFF2-40B4-BE49-F238E27FC236}">
                    <a16:creationId xmlns:a16="http://schemas.microsoft.com/office/drawing/2014/main" id="{8F33E66C-1C21-4326-8B7A-EF6B945742BA}"/>
                  </a:ext>
                </a:extLst>
              </p:cNvPr>
              <p:cNvSpPr txBox="1">
                <a:spLocks noRot="1" noChangeAspect="1" noMove="1" noResize="1" noEditPoints="1" noAdjustHandles="1" noChangeArrowheads="1" noChangeShapeType="1" noTextEdit="1"/>
              </p:cNvSpPr>
              <p:nvPr/>
            </p:nvSpPr>
            <p:spPr>
              <a:xfrm>
                <a:off x="7007997" y="3263955"/>
                <a:ext cx="3610347" cy="461665"/>
              </a:xfrm>
              <a:prstGeom prst="rect">
                <a:avLst/>
              </a:prstGeom>
              <a:blipFill>
                <a:blip r:embed="rId3"/>
                <a:stretch>
                  <a:fillRect b="-17105"/>
                </a:stretch>
              </a:blipFill>
            </p:spPr>
            <p:txBody>
              <a:bodyPr/>
              <a:lstStyle/>
              <a:p>
                <a:r>
                  <a:rPr lang="en-US">
                    <a:noFill/>
                  </a:rPr>
                  <a:t> </a:t>
                </a:r>
              </a:p>
            </p:txBody>
          </p:sp>
        </mc:Fallback>
      </mc:AlternateContent>
    </p:spTree>
    <p:extLst>
      <p:ext uri="{BB962C8B-B14F-4D97-AF65-F5344CB8AC3E}">
        <p14:creationId xmlns:p14="http://schemas.microsoft.com/office/powerpoint/2010/main" val="28442678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09398-1BEB-4889-8BEC-DFD5C675DEF9}"/>
              </a:ext>
            </a:extLst>
          </p:cNvPr>
          <p:cNvSpPr>
            <a:spLocks noGrp="1"/>
          </p:cNvSpPr>
          <p:nvPr>
            <p:ph type="title"/>
          </p:nvPr>
        </p:nvSpPr>
        <p:spPr/>
        <p:txBody>
          <a:bodyPr/>
          <a:lstStyle/>
          <a:p>
            <a:r>
              <a:rPr lang="en-US" dirty="0"/>
              <a:t>Simulating Mixed Data</a:t>
            </a:r>
          </a:p>
        </p:txBody>
      </p:sp>
      <p:sp>
        <p:nvSpPr>
          <p:cNvPr id="4" name="Rectangle 3">
            <a:extLst>
              <a:ext uri="{FF2B5EF4-FFF2-40B4-BE49-F238E27FC236}">
                <a16:creationId xmlns:a16="http://schemas.microsoft.com/office/drawing/2014/main" id="{28691BBA-260A-4FA5-A2D5-BD8A077C3771}"/>
              </a:ext>
            </a:extLst>
          </p:cNvPr>
          <p:cNvSpPr/>
          <p:nvPr/>
        </p:nvSpPr>
        <p:spPr>
          <a:xfrm>
            <a:off x="1569156" y="2923822"/>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X</a:t>
            </a:r>
          </a:p>
        </p:txBody>
      </p:sp>
      <p:sp>
        <p:nvSpPr>
          <p:cNvPr id="5" name="Oval 4">
            <a:extLst>
              <a:ext uri="{FF2B5EF4-FFF2-40B4-BE49-F238E27FC236}">
                <a16:creationId xmlns:a16="http://schemas.microsoft.com/office/drawing/2014/main" id="{5B34714E-0191-496B-AC18-82BC2437E174}"/>
              </a:ext>
            </a:extLst>
          </p:cNvPr>
          <p:cNvSpPr/>
          <p:nvPr/>
        </p:nvSpPr>
        <p:spPr>
          <a:xfrm>
            <a:off x="3397956" y="2923822"/>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Y</a:t>
            </a:r>
          </a:p>
        </p:txBody>
      </p:sp>
      <p:sp>
        <p:nvSpPr>
          <p:cNvPr id="6" name="Oval 5">
            <a:extLst>
              <a:ext uri="{FF2B5EF4-FFF2-40B4-BE49-F238E27FC236}">
                <a16:creationId xmlns:a16="http://schemas.microsoft.com/office/drawing/2014/main" id="{18F7F297-1AD1-466A-8EA9-66472A8E8B41}"/>
              </a:ext>
            </a:extLst>
          </p:cNvPr>
          <p:cNvSpPr/>
          <p:nvPr/>
        </p:nvSpPr>
        <p:spPr>
          <a:xfrm>
            <a:off x="2483556" y="4631619"/>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Z</a:t>
            </a:r>
          </a:p>
        </p:txBody>
      </p:sp>
      <p:cxnSp>
        <p:nvCxnSpPr>
          <p:cNvPr id="7" name="Straight Arrow Connector 6">
            <a:extLst>
              <a:ext uri="{FF2B5EF4-FFF2-40B4-BE49-F238E27FC236}">
                <a16:creationId xmlns:a16="http://schemas.microsoft.com/office/drawing/2014/main" id="{6D60546C-F53F-46BD-B7DB-640B482DC216}"/>
              </a:ext>
            </a:extLst>
          </p:cNvPr>
          <p:cNvCxnSpPr>
            <a:endCxn id="6" idx="1"/>
          </p:cNvCxnSpPr>
          <p:nvPr/>
        </p:nvCxnSpPr>
        <p:spPr>
          <a:xfrm>
            <a:off x="2026356" y="3838222"/>
            <a:ext cx="591111" cy="9273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42AD7B9A-56B4-4C7F-9579-C151AC567F38}"/>
              </a:ext>
            </a:extLst>
          </p:cNvPr>
          <p:cNvCxnSpPr>
            <a:stCxn id="5" idx="4"/>
            <a:endCxn id="6" idx="7"/>
          </p:cNvCxnSpPr>
          <p:nvPr/>
        </p:nvCxnSpPr>
        <p:spPr>
          <a:xfrm flipH="1">
            <a:off x="3264045" y="3838222"/>
            <a:ext cx="591111" cy="9273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C4CF37BC-27C5-45FD-A726-AD95A15B3AE8}"/>
              </a:ext>
            </a:extLst>
          </p:cNvPr>
          <p:cNvSpPr txBox="1"/>
          <p:nvPr/>
        </p:nvSpPr>
        <p:spPr>
          <a:xfrm>
            <a:off x="6519208" y="2246489"/>
            <a:ext cx="4587923" cy="461665"/>
          </a:xfrm>
          <a:prstGeom prst="rect">
            <a:avLst/>
          </a:prstGeom>
          <a:noFill/>
        </p:spPr>
        <p:txBody>
          <a:bodyPr wrap="none" rtlCol="0">
            <a:spAutoFit/>
          </a:bodyPr>
          <a:lstStyle/>
          <a:p>
            <a:r>
              <a:rPr lang="en-US" sz="2400" b="1" dirty="0"/>
              <a:t>Continuous Child of Mixed Parents</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8F33E66C-1C21-4326-8B7A-EF6B945742BA}"/>
                  </a:ext>
                </a:extLst>
              </p:cNvPr>
              <p:cNvSpPr txBox="1"/>
              <p:nvPr/>
            </p:nvSpPr>
            <p:spPr>
              <a:xfrm>
                <a:off x="7007997" y="3263955"/>
                <a:ext cx="3741089"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𝑍</m:t>
                      </m:r>
                      <m:r>
                        <a:rPr lang="en-US" sz="2400" b="0" i="1" smtClean="0">
                          <a:latin typeface="Cambria Math" panose="02040503050406030204" pitchFamily="18" charset="0"/>
                        </a:rPr>
                        <m:t>= </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𝛽</m:t>
                          </m:r>
                        </m:e>
                        <m:sub>
                          <m:r>
                            <a:rPr lang="en-US" sz="2400" b="0" i="1" smtClean="0">
                              <a:latin typeface="Cambria Math" panose="02040503050406030204" pitchFamily="18" charset="0"/>
                            </a:rPr>
                            <m:t>𝑋</m:t>
                          </m:r>
                          <m:r>
                            <a:rPr lang="en-US" sz="2400" b="0" i="1" smtClean="0">
                              <a:latin typeface="Cambria Math" panose="02040503050406030204" pitchFamily="18" charset="0"/>
                            </a:rPr>
                            <m:t>=</m:t>
                          </m:r>
                          <m:r>
                            <a:rPr lang="en-US" sz="2400" b="0" i="1" smtClean="0">
                              <a:latin typeface="Cambria Math" panose="02040503050406030204" pitchFamily="18" charset="0"/>
                            </a:rPr>
                            <m:t>𝑘</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𝛽</m:t>
                          </m:r>
                        </m:e>
                        <m:sub>
                          <m:r>
                            <a:rPr lang="en-US" sz="2400" b="0" i="1" smtClean="0">
                              <a:latin typeface="Cambria Math" panose="02040503050406030204" pitchFamily="18" charset="0"/>
                            </a:rPr>
                            <m:t>2</m:t>
                          </m:r>
                        </m:sub>
                      </m:sSub>
                      <m:r>
                        <a:rPr lang="en-US" sz="2400" b="0" i="1" smtClean="0">
                          <a:latin typeface="Cambria Math" panose="02040503050406030204" pitchFamily="18" charset="0"/>
                        </a:rPr>
                        <m:t>𝑌</m:t>
                      </m:r>
                      <m:r>
                        <a:rPr lang="en-US" sz="2400" b="0" i="1" smtClean="0">
                          <a:latin typeface="Cambria Math" panose="02040503050406030204" pitchFamily="18" charset="0"/>
                        </a:rPr>
                        <m:t>+</m:t>
                      </m:r>
                      <m:r>
                        <a:rPr lang="en-US" sz="2400" b="0" i="1" smtClean="0">
                          <a:latin typeface="Cambria Math" panose="02040503050406030204" pitchFamily="18" charset="0"/>
                        </a:rPr>
                        <m:t>𝑁</m:t>
                      </m:r>
                      <m:r>
                        <a:rPr lang="en-US" sz="2400" b="0" i="1" smtClean="0">
                          <a:latin typeface="Cambria Math" panose="02040503050406030204" pitchFamily="18" charset="0"/>
                        </a:rPr>
                        <m:t>(</m:t>
                      </m:r>
                      <m:r>
                        <a:rPr lang="en-US" sz="2400" b="0" i="1" smtClean="0">
                          <a:latin typeface="Cambria Math" panose="02040503050406030204" pitchFamily="18" charset="0"/>
                        </a:rPr>
                        <m:t>𝑎</m:t>
                      </m:r>
                      <m:r>
                        <a:rPr lang="en-US" sz="2400" b="0" i="1" smtClean="0">
                          <a:latin typeface="Cambria Math" panose="02040503050406030204" pitchFamily="18" charset="0"/>
                        </a:rPr>
                        <m:t>,</m:t>
                      </m:r>
                      <m:r>
                        <a:rPr lang="en-US" sz="2400" b="0" i="1" smtClean="0">
                          <a:latin typeface="Cambria Math" panose="02040503050406030204" pitchFamily="18" charset="0"/>
                        </a:rPr>
                        <m:t>𝑏</m:t>
                      </m:r>
                      <m:r>
                        <a:rPr lang="en-US" sz="2400" b="0" i="1" smtClean="0">
                          <a:latin typeface="Cambria Math" panose="02040503050406030204" pitchFamily="18" charset="0"/>
                        </a:rPr>
                        <m:t>)</m:t>
                      </m:r>
                    </m:oMath>
                  </m:oMathPara>
                </a14:m>
                <a:endParaRPr lang="en-US" sz="2400" dirty="0"/>
              </a:p>
            </p:txBody>
          </p:sp>
        </mc:Choice>
        <mc:Fallback xmlns="">
          <p:sp>
            <p:nvSpPr>
              <p:cNvPr id="10" name="TextBox 9">
                <a:extLst>
                  <a:ext uri="{FF2B5EF4-FFF2-40B4-BE49-F238E27FC236}">
                    <a16:creationId xmlns:a16="http://schemas.microsoft.com/office/drawing/2014/main" id="{8F33E66C-1C21-4326-8B7A-EF6B945742BA}"/>
                  </a:ext>
                </a:extLst>
              </p:cNvPr>
              <p:cNvSpPr txBox="1">
                <a:spLocks noRot="1" noChangeAspect="1" noMove="1" noResize="1" noEditPoints="1" noAdjustHandles="1" noChangeArrowheads="1" noChangeShapeType="1" noTextEdit="1"/>
              </p:cNvSpPr>
              <p:nvPr/>
            </p:nvSpPr>
            <p:spPr>
              <a:xfrm>
                <a:off x="7007997" y="3263955"/>
                <a:ext cx="3741089" cy="461665"/>
              </a:xfrm>
              <a:prstGeom prst="rect">
                <a:avLst/>
              </a:prstGeom>
              <a:blipFill>
                <a:blip r:embed="rId3"/>
                <a:stretch>
                  <a:fillRect b="-17105"/>
                </a:stretch>
              </a:blipFill>
            </p:spPr>
            <p:txBody>
              <a:bodyPr/>
              <a:lstStyle/>
              <a:p>
                <a:r>
                  <a:rPr lang="en-US">
                    <a:noFill/>
                  </a:rPr>
                  <a:t> </a:t>
                </a:r>
              </a:p>
            </p:txBody>
          </p:sp>
        </mc:Fallback>
      </mc:AlternateContent>
      <p:sp>
        <p:nvSpPr>
          <p:cNvPr id="3" name="TextBox 2">
            <a:extLst>
              <a:ext uri="{FF2B5EF4-FFF2-40B4-BE49-F238E27FC236}">
                <a16:creationId xmlns:a16="http://schemas.microsoft.com/office/drawing/2014/main" id="{E1F49593-324D-405C-9AB8-9FE89493AB8D}"/>
              </a:ext>
            </a:extLst>
          </p:cNvPr>
          <p:cNvSpPr txBox="1"/>
          <p:nvPr/>
        </p:nvSpPr>
        <p:spPr>
          <a:xfrm>
            <a:off x="7007997" y="4345690"/>
            <a:ext cx="3741089" cy="1200329"/>
          </a:xfrm>
          <a:prstGeom prst="rect">
            <a:avLst/>
          </a:prstGeom>
          <a:noFill/>
        </p:spPr>
        <p:txBody>
          <a:bodyPr wrap="square" rtlCol="0">
            <a:spAutoFit/>
          </a:bodyPr>
          <a:lstStyle/>
          <a:p>
            <a:pPr algn="just"/>
            <a:r>
              <a:rPr lang="en-US" sz="2400" dirty="0"/>
              <a:t>Different edge parameter depending upon categorical value of X</a:t>
            </a:r>
          </a:p>
        </p:txBody>
      </p:sp>
      <p:cxnSp>
        <p:nvCxnSpPr>
          <p:cNvPr id="12" name="Straight Arrow Connector 11">
            <a:extLst>
              <a:ext uri="{FF2B5EF4-FFF2-40B4-BE49-F238E27FC236}">
                <a16:creationId xmlns:a16="http://schemas.microsoft.com/office/drawing/2014/main" id="{D8EB0BDB-7D21-4830-BBB8-4B45D6BBF33C}"/>
              </a:ext>
            </a:extLst>
          </p:cNvPr>
          <p:cNvCxnSpPr/>
          <p:nvPr/>
        </p:nvCxnSpPr>
        <p:spPr>
          <a:xfrm>
            <a:off x="8032830" y="3725620"/>
            <a:ext cx="0" cy="73063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35527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09398-1BEB-4889-8BEC-DFD5C675DEF9}"/>
              </a:ext>
            </a:extLst>
          </p:cNvPr>
          <p:cNvSpPr>
            <a:spLocks noGrp="1"/>
          </p:cNvSpPr>
          <p:nvPr>
            <p:ph type="title"/>
          </p:nvPr>
        </p:nvSpPr>
        <p:spPr/>
        <p:txBody>
          <a:bodyPr/>
          <a:lstStyle/>
          <a:p>
            <a:r>
              <a:rPr lang="en-US" dirty="0"/>
              <a:t>Simulating Mixed Data</a:t>
            </a:r>
          </a:p>
        </p:txBody>
      </p:sp>
      <p:sp>
        <p:nvSpPr>
          <p:cNvPr id="5" name="Rectangle 4">
            <a:extLst>
              <a:ext uri="{FF2B5EF4-FFF2-40B4-BE49-F238E27FC236}">
                <a16:creationId xmlns:a16="http://schemas.microsoft.com/office/drawing/2014/main" id="{5B34714E-0191-496B-AC18-82BC2437E174}"/>
              </a:ext>
            </a:extLst>
          </p:cNvPr>
          <p:cNvSpPr/>
          <p:nvPr/>
        </p:nvSpPr>
        <p:spPr>
          <a:xfrm>
            <a:off x="2483556" y="2349555"/>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Y</a:t>
            </a:r>
          </a:p>
        </p:txBody>
      </p:sp>
      <p:sp>
        <p:nvSpPr>
          <p:cNvPr id="6" name="Rectangle 5">
            <a:extLst>
              <a:ext uri="{FF2B5EF4-FFF2-40B4-BE49-F238E27FC236}">
                <a16:creationId xmlns:a16="http://schemas.microsoft.com/office/drawing/2014/main" id="{18F7F297-1AD1-466A-8EA9-66472A8E8B41}"/>
              </a:ext>
            </a:extLst>
          </p:cNvPr>
          <p:cNvSpPr/>
          <p:nvPr/>
        </p:nvSpPr>
        <p:spPr>
          <a:xfrm>
            <a:off x="2483556" y="4631619"/>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Z</a:t>
            </a:r>
          </a:p>
        </p:txBody>
      </p:sp>
      <p:cxnSp>
        <p:nvCxnSpPr>
          <p:cNvPr id="8" name="Straight Arrow Connector 7">
            <a:extLst>
              <a:ext uri="{FF2B5EF4-FFF2-40B4-BE49-F238E27FC236}">
                <a16:creationId xmlns:a16="http://schemas.microsoft.com/office/drawing/2014/main" id="{42AD7B9A-56B4-4C7F-9579-C151AC567F38}"/>
              </a:ext>
            </a:extLst>
          </p:cNvPr>
          <p:cNvCxnSpPr>
            <a:cxnSpLocks/>
            <a:stCxn id="5" idx="2"/>
            <a:endCxn id="6" idx="0"/>
          </p:cNvCxnSpPr>
          <p:nvPr/>
        </p:nvCxnSpPr>
        <p:spPr>
          <a:xfrm>
            <a:off x="2940756" y="3263955"/>
            <a:ext cx="0" cy="13676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C4CF37BC-27C5-45FD-A726-AD95A15B3AE8}"/>
              </a:ext>
            </a:extLst>
          </p:cNvPr>
          <p:cNvSpPr txBox="1"/>
          <p:nvPr/>
        </p:nvSpPr>
        <p:spPr>
          <a:xfrm>
            <a:off x="7789333" y="2246489"/>
            <a:ext cx="1937005" cy="461665"/>
          </a:xfrm>
          <a:prstGeom prst="rect">
            <a:avLst/>
          </a:prstGeom>
          <a:noFill/>
        </p:spPr>
        <p:txBody>
          <a:bodyPr wrap="none" rtlCol="0">
            <a:spAutoFit/>
          </a:bodyPr>
          <a:lstStyle/>
          <a:p>
            <a:r>
              <a:rPr lang="en-US" sz="2400" b="1" dirty="0"/>
              <a:t>Discrete Child</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8F33E66C-1C21-4326-8B7A-EF6B945742BA}"/>
                  </a:ext>
                </a:extLst>
              </p:cNvPr>
              <p:cNvSpPr txBox="1"/>
              <p:nvPr/>
            </p:nvSpPr>
            <p:spPr>
              <a:xfrm>
                <a:off x="6127435" y="3012899"/>
                <a:ext cx="5260799" cy="91377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𝑃</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𝑍</m:t>
                          </m:r>
                          <m:r>
                            <a:rPr lang="en-US" sz="2400" b="0" i="1" smtClean="0">
                              <a:latin typeface="Cambria Math" panose="02040503050406030204" pitchFamily="18" charset="0"/>
                            </a:rPr>
                            <m:t>=0 | </m:t>
                          </m:r>
                          <m:r>
                            <a:rPr lang="en-US" sz="2400" b="0" i="1" smtClean="0">
                              <a:latin typeface="Cambria Math" panose="02040503050406030204" pitchFamily="18" charset="0"/>
                            </a:rPr>
                            <m:t>𝑌</m:t>
                          </m:r>
                          <m:r>
                            <a:rPr lang="en-US" sz="2400" b="0" i="1" smtClean="0">
                              <a:latin typeface="Cambria Math" panose="02040503050406030204" pitchFamily="18" charset="0"/>
                            </a:rPr>
                            <m:t>=0</m:t>
                          </m:r>
                        </m:e>
                      </m:d>
                      <m:r>
                        <a:rPr lang="en-US" sz="2400" b="0" i="1" smtClean="0">
                          <a:latin typeface="Cambria Math" panose="02040503050406030204" pitchFamily="18" charset="0"/>
                        </a:rPr>
                        <m:t>= </m:t>
                      </m:r>
                      <m:f>
                        <m:fPr>
                          <m:ctrlPr>
                            <a:rPr lang="en-US" sz="2400" b="0" i="1" smtClean="0">
                              <a:latin typeface="Cambria Math" panose="02040503050406030204" pitchFamily="18" charset="0"/>
                            </a:rPr>
                          </m:ctrlPr>
                        </m:fPr>
                        <m:num>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𝑒</m:t>
                              </m:r>
                            </m:e>
                            <m:sup>
                              <m:sSubSup>
                                <m:sSubSupPr>
                                  <m:ctrlPr>
                                    <a:rPr lang="en-US" sz="2400" b="0" i="1" smtClean="0">
                                      <a:latin typeface="Cambria Math" panose="02040503050406030204" pitchFamily="18" charset="0"/>
                                    </a:rPr>
                                  </m:ctrlPr>
                                </m:sSubSupPr>
                                <m:e>
                                  <m:r>
                                    <a:rPr lang="en-US" sz="2400" b="0" i="1" smtClean="0">
                                      <a:latin typeface="Cambria Math" panose="02040503050406030204" pitchFamily="18" charset="0"/>
                                    </a:rPr>
                                    <m:t>𝐷</m:t>
                                  </m:r>
                                </m:e>
                                <m:sub>
                                  <m:r>
                                    <a:rPr lang="en-US" b="0" i="1" smtClean="0">
                                      <a:latin typeface="Cambria Math" panose="02040503050406030204" pitchFamily="18" charset="0"/>
                                    </a:rPr>
                                    <m:t>1</m:t>
                                  </m:r>
                                </m:sub>
                                <m:sup/>
                              </m:sSubSup>
                            </m:sup>
                          </m:sSup>
                        </m:num>
                        <m:den>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𝑒</m:t>
                              </m:r>
                            </m:e>
                            <m:sup>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𝐷</m:t>
                                  </m:r>
                                </m:e>
                                <m:sub>
                                  <m:r>
                                    <a:rPr lang="en-US" sz="2400" b="0" i="1" smtClean="0">
                                      <a:latin typeface="Cambria Math" panose="02040503050406030204" pitchFamily="18" charset="0"/>
                                    </a:rPr>
                                    <m:t>1</m:t>
                                  </m:r>
                                </m:sub>
                              </m:sSub>
                            </m:sup>
                          </m:sSup>
                          <m:r>
                            <a:rPr lang="en-US" sz="2400" b="0" i="1" smtClean="0">
                              <a:latin typeface="Cambria Math" panose="02040503050406030204" pitchFamily="18" charset="0"/>
                            </a:rPr>
                            <m:t>+ </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𝑒</m:t>
                              </m:r>
                            </m:e>
                            <m:sup>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𝐷</m:t>
                                  </m:r>
                                </m:e>
                                <m:sub>
                                  <m:r>
                                    <a:rPr lang="en-US" sz="2400" b="0" i="1" smtClean="0">
                                      <a:latin typeface="Cambria Math" panose="02040503050406030204" pitchFamily="18" charset="0"/>
                                    </a:rPr>
                                    <m:t>4</m:t>
                                  </m:r>
                                </m:sub>
                              </m:sSub>
                            </m:sup>
                          </m:sSup>
                          <m:r>
                            <a:rPr lang="en-US" sz="2400" b="0" i="1" smtClean="0">
                              <a:latin typeface="Cambria Math" panose="02040503050406030204" pitchFamily="18" charset="0"/>
                            </a:rPr>
                            <m:t>+ </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𝑒</m:t>
                              </m:r>
                            </m:e>
                            <m:sup>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𝐷</m:t>
                                  </m:r>
                                </m:e>
                                <m:sub>
                                  <m:r>
                                    <a:rPr lang="en-US" sz="2400" b="0" i="1" smtClean="0">
                                      <a:latin typeface="Cambria Math" panose="02040503050406030204" pitchFamily="18" charset="0"/>
                                    </a:rPr>
                                    <m:t>7</m:t>
                                  </m:r>
                                </m:sub>
                              </m:sSub>
                            </m:sup>
                          </m:sSup>
                        </m:den>
                      </m:f>
                    </m:oMath>
                  </m:oMathPara>
                </a14:m>
                <a:endParaRPr lang="en-US" sz="2400" dirty="0"/>
              </a:p>
            </p:txBody>
          </p:sp>
        </mc:Choice>
        <mc:Fallback xmlns="">
          <p:sp>
            <p:nvSpPr>
              <p:cNvPr id="10" name="TextBox 9">
                <a:extLst>
                  <a:ext uri="{FF2B5EF4-FFF2-40B4-BE49-F238E27FC236}">
                    <a16:creationId xmlns:a16="http://schemas.microsoft.com/office/drawing/2014/main" id="{8F33E66C-1C21-4326-8B7A-EF6B945742BA}"/>
                  </a:ext>
                </a:extLst>
              </p:cNvPr>
              <p:cNvSpPr txBox="1">
                <a:spLocks noRot="1" noChangeAspect="1" noMove="1" noResize="1" noEditPoints="1" noAdjustHandles="1" noChangeArrowheads="1" noChangeShapeType="1" noTextEdit="1"/>
              </p:cNvSpPr>
              <p:nvPr/>
            </p:nvSpPr>
            <p:spPr>
              <a:xfrm>
                <a:off x="6127435" y="3012899"/>
                <a:ext cx="5260799" cy="913776"/>
              </a:xfrm>
              <a:prstGeom prst="rect">
                <a:avLst/>
              </a:prstGeom>
              <a:blipFill>
                <a:blip r:embed="rId3"/>
                <a:stretch>
                  <a:fillRect/>
                </a:stretch>
              </a:blipFill>
            </p:spPr>
            <p:txBody>
              <a:bodyPr/>
              <a:lstStyle/>
              <a:p>
                <a:r>
                  <a:rPr lang="en-US">
                    <a:noFill/>
                  </a:rPr>
                  <a:t> </a:t>
                </a:r>
              </a:p>
            </p:txBody>
          </p:sp>
        </mc:Fallback>
      </mc:AlternateContent>
      <p:graphicFrame>
        <p:nvGraphicFramePr>
          <p:cNvPr id="14" name="Table 13">
            <a:extLst>
              <a:ext uri="{FF2B5EF4-FFF2-40B4-BE49-F238E27FC236}">
                <a16:creationId xmlns:a16="http://schemas.microsoft.com/office/drawing/2014/main" id="{9F4C5B59-6325-4B05-B061-3F6963B733A7}"/>
              </a:ext>
            </a:extLst>
          </p:cNvPr>
          <p:cNvGraphicFramePr>
            <a:graphicFrameLocks noGrp="1"/>
          </p:cNvGraphicFramePr>
          <p:nvPr>
            <p:extLst>
              <p:ext uri="{D42A27DB-BD31-4B8C-83A1-F6EECF244321}">
                <p14:modId xmlns:p14="http://schemas.microsoft.com/office/powerpoint/2010/main" val="2482788876"/>
              </p:ext>
            </p:extLst>
          </p:nvPr>
        </p:nvGraphicFramePr>
        <p:xfrm>
          <a:off x="5701366" y="4334486"/>
          <a:ext cx="6112936" cy="1828800"/>
        </p:xfrm>
        <a:graphic>
          <a:graphicData uri="http://schemas.openxmlformats.org/drawingml/2006/table">
            <a:tbl>
              <a:tblPr firstRow="1" bandRow="1">
                <a:tableStyleId>{5C22544A-7EE6-4342-B048-85BDC9FD1C3A}</a:tableStyleId>
              </a:tblPr>
              <a:tblGrid>
                <a:gridCol w="1528234">
                  <a:extLst>
                    <a:ext uri="{9D8B030D-6E8A-4147-A177-3AD203B41FA5}">
                      <a16:colId xmlns:a16="http://schemas.microsoft.com/office/drawing/2014/main" val="3900981489"/>
                    </a:ext>
                  </a:extLst>
                </a:gridCol>
                <a:gridCol w="1528234">
                  <a:extLst>
                    <a:ext uri="{9D8B030D-6E8A-4147-A177-3AD203B41FA5}">
                      <a16:colId xmlns:a16="http://schemas.microsoft.com/office/drawing/2014/main" val="3488678190"/>
                    </a:ext>
                  </a:extLst>
                </a:gridCol>
                <a:gridCol w="1528234">
                  <a:extLst>
                    <a:ext uri="{9D8B030D-6E8A-4147-A177-3AD203B41FA5}">
                      <a16:colId xmlns:a16="http://schemas.microsoft.com/office/drawing/2014/main" val="1054795773"/>
                    </a:ext>
                  </a:extLst>
                </a:gridCol>
                <a:gridCol w="1528234">
                  <a:extLst>
                    <a:ext uri="{9D8B030D-6E8A-4147-A177-3AD203B41FA5}">
                      <a16:colId xmlns:a16="http://schemas.microsoft.com/office/drawing/2014/main" val="3795986277"/>
                    </a:ext>
                  </a:extLst>
                </a:gridCol>
              </a:tblGrid>
              <a:tr h="0">
                <a:tc>
                  <a:txBody>
                    <a:bodyPr/>
                    <a:lstStyle/>
                    <a:p>
                      <a:pPr algn="ctr"/>
                      <a:endParaRPr lang="en-US" sz="2400" dirty="0"/>
                    </a:p>
                  </a:txBody>
                  <a:tcPr/>
                </a:tc>
                <a:tc>
                  <a:txBody>
                    <a:bodyPr/>
                    <a:lstStyle/>
                    <a:p>
                      <a:pPr algn="ctr"/>
                      <a:r>
                        <a:rPr lang="en-US" sz="2400" dirty="0"/>
                        <a:t>Y = 0</a:t>
                      </a:r>
                    </a:p>
                  </a:txBody>
                  <a:tcPr/>
                </a:tc>
                <a:tc>
                  <a:txBody>
                    <a:bodyPr/>
                    <a:lstStyle/>
                    <a:p>
                      <a:pPr algn="ctr"/>
                      <a:r>
                        <a:rPr lang="en-US" sz="2400" dirty="0"/>
                        <a:t>Y = 1</a:t>
                      </a:r>
                    </a:p>
                  </a:txBody>
                  <a:tcPr/>
                </a:tc>
                <a:tc>
                  <a:txBody>
                    <a:bodyPr/>
                    <a:lstStyle/>
                    <a:p>
                      <a:pPr algn="ctr"/>
                      <a:r>
                        <a:rPr lang="en-US" sz="2400" dirty="0"/>
                        <a:t>Y = 2</a:t>
                      </a:r>
                    </a:p>
                  </a:txBody>
                  <a:tcPr/>
                </a:tc>
                <a:extLst>
                  <a:ext uri="{0D108BD9-81ED-4DB2-BD59-A6C34878D82A}">
                    <a16:rowId xmlns:a16="http://schemas.microsoft.com/office/drawing/2014/main" val="3373505343"/>
                  </a:ext>
                </a:extLst>
              </a:tr>
              <a:tr h="370840">
                <a:tc>
                  <a:txBody>
                    <a:bodyPr/>
                    <a:lstStyle/>
                    <a:p>
                      <a:pPr algn="ctr"/>
                      <a:r>
                        <a:rPr lang="en-US" sz="2400" dirty="0"/>
                        <a:t>Z = 0</a:t>
                      </a:r>
                    </a:p>
                  </a:txBody>
                  <a:tcPr/>
                </a:tc>
                <a:tc>
                  <a:txBody>
                    <a:bodyPr/>
                    <a:lstStyle/>
                    <a:p>
                      <a:pPr algn="ctr"/>
                      <a:r>
                        <a:rPr lang="en-US" sz="2400" dirty="0"/>
                        <a:t>D</a:t>
                      </a:r>
                      <a:r>
                        <a:rPr lang="en-US" sz="2400" baseline="-25000" dirty="0"/>
                        <a:t>1</a:t>
                      </a:r>
                      <a:endParaRPr lang="en-US" sz="2400" dirty="0"/>
                    </a:p>
                  </a:txBody>
                  <a:tcPr/>
                </a:tc>
                <a:tc>
                  <a:txBody>
                    <a:bodyPr/>
                    <a:lstStyle/>
                    <a:p>
                      <a:pPr algn="ctr"/>
                      <a:r>
                        <a:rPr lang="en-US" sz="2400" dirty="0"/>
                        <a:t>D</a:t>
                      </a:r>
                      <a:r>
                        <a:rPr lang="en-US" sz="2400" baseline="-25000" dirty="0"/>
                        <a:t>2</a:t>
                      </a:r>
                      <a:endParaRPr lang="en-US" sz="2400" dirty="0"/>
                    </a:p>
                  </a:txBody>
                  <a:tcPr/>
                </a:tc>
                <a:tc>
                  <a:txBody>
                    <a:bodyPr/>
                    <a:lstStyle/>
                    <a:p>
                      <a:pPr algn="ctr"/>
                      <a:r>
                        <a:rPr lang="en-US" sz="2400" dirty="0"/>
                        <a:t>D</a:t>
                      </a:r>
                      <a:r>
                        <a:rPr lang="en-US" sz="2400" baseline="-25000" dirty="0"/>
                        <a:t>3</a:t>
                      </a:r>
                      <a:endParaRPr lang="en-US" sz="2400" dirty="0"/>
                    </a:p>
                  </a:txBody>
                  <a:tcPr/>
                </a:tc>
                <a:extLst>
                  <a:ext uri="{0D108BD9-81ED-4DB2-BD59-A6C34878D82A}">
                    <a16:rowId xmlns:a16="http://schemas.microsoft.com/office/drawing/2014/main" val="378911694"/>
                  </a:ext>
                </a:extLst>
              </a:tr>
              <a:tr h="370840">
                <a:tc>
                  <a:txBody>
                    <a:bodyPr/>
                    <a:lstStyle/>
                    <a:p>
                      <a:pPr algn="ctr"/>
                      <a:r>
                        <a:rPr lang="en-US" sz="2400" dirty="0"/>
                        <a:t>Z = 1</a:t>
                      </a:r>
                    </a:p>
                  </a:txBody>
                  <a:tcPr/>
                </a:tc>
                <a:tc>
                  <a:txBody>
                    <a:bodyPr/>
                    <a:lstStyle/>
                    <a:p>
                      <a:pPr algn="ctr"/>
                      <a:r>
                        <a:rPr lang="en-US" sz="2400" dirty="0"/>
                        <a:t>D</a:t>
                      </a:r>
                      <a:r>
                        <a:rPr lang="en-US" sz="2400" baseline="-25000" dirty="0"/>
                        <a:t>4</a:t>
                      </a:r>
                      <a:endParaRPr lang="en-US" sz="2400" dirty="0"/>
                    </a:p>
                  </a:txBody>
                  <a:tcPr/>
                </a:tc>
                <a:tc>
                  <a:txBody>
                    <a:bodyPr/>
                    <a:lstStyle/>
                    <a:p>
                      <a:pPr algn="ctr"/>
                      <a:r>
                        <a:rPr lang="en-US" sz="2400" dirty="0"/>
                        <a:t>D</a:t>
                      </a:r>
                      <a:r>
                        <a:rPr lang="en-US" sz="2400" baseline="-25000" dirty="0"/>
                        <a:t>5</a:t>
                      </a:r>
                      <a:endParaRPr lang="en-US" sz="2400" dirty="0"/>
                    </a:p>
                  </a:txBody>
                  <a:tcPr/>
                </a:tc>
                <a:tc>
                  <a:txBody>
                    <a:bodyPr/>
                    <a:lstStyle/>
                    <a:p>
                      <a:pPr algn="ctr"/>
                      <a:r>
                        <a:rPr lang="en-US" sz="2400" dirty="0"/>
                        <a:t>D</a:t>
                      </a:r>
                      <a:r>
                        <a:rPr lang="en-US" sz="2400" baseline="-25000" dirty="0"/>
                        <a:t>6</a:t>
                      </a:r>
                      <a:endParaRPr lang="en-US" sz="2400" dirty="0"/>
                    </a:p>
                  </a:txBody>
                  <a:tcPr/>
                </a:tc>
                <a:extLst>
                  <a:ext uri="{0D108BD9-81ED-4DB2-BD59-A6C34878D82A}">
                    <a16:rowId xmlns:a16="http://schemas.microsoft.com/office/drawing/2014/main" val="2155197297"/>
                  </a:ext>
                </a:extLst>
              </a:tr>
              <a:tr h="370840">
                <a:tc>
                  <a:txBody>
                    <a:bodyPr/>
                    <a:lstStyle/>
                    <a:p>
                      <a:pPr algn="ctr"/>
                      <a:r>
                        <a:rPr lang="en-US" sz="2400" dirty="0"/>
                        <a:t>Z = 2</a:t>
                      </a:r>
                    </a:p>
                  </a:txBody>
                  <a:tcPr/>
                </a:tc>
                <a:tc>
                  <a:txBody>
                    <a:bodyPr/>
                    <a:lstStyle/>
                    <a:p>
                      <a:pPr algn="ctr"/>
                      <a:r>
                        <a:rPr lang="en-US" sz="2400" dirty="0"/>
                        <a:t>D</a:t>
                      </a:r>
                      <a:r>
                        <a:rPr lang="en-US" sz="2400" baseline="-25000" dirty="0"/>
                        <a:t>7</a:t>
                      </a:r>
                      <a:endParaRPr lang="en-US" sz="2400" dirty="0"/>
                    </a:p>
                  </a:txBody>
                  <a:tcPr/>
                </a:tc>
                <a:tc>
                  <a:txBody>
                    <a:bodyPr/>
                    <a:lstStyle/>
                    <a:p>
                      <a:pPr algn="ctr"/>
                      <a:r>
                        <a:rPr lang="en-US" sz="2400" dirty="0"/>
                        <a:t>D</a:t>
                      </a:r>
                      <a:r>
                        <a:rPr lang="en-US" sz="2400" baseline="-25000" dirty="0"/>
                        <a:t>8</a:t>
                      </a:r>
                      <a:endParaRPr lang="en-US" sz="2400" dirty="0"/>
                    </a:p>
                  </a:txBody>
                  <a:tcPr/>
                </a:tc>
                <a:tc>
                  <a:txBody>
                    <a:bodyPr/>
                    <a:lstStyle/>
                    <a:p>
                      <a:pPr algn="ctr"/>
                      <a:r>
                        <a:rPr lang="en-US" sz="2400" dirty="0"/>
                        <a:t>D</a:t>
                      </a:r>
                      <a:r>
                        <a:rPr lang="en-US" sz="2400" baseline="-25000" dirty="0"/>
                        <a:t>9</a:t>
                      </a:r>
                      <a:endParaRPr lang="en-US" sz="2400" dirty="0"/>
                    </a:p>
                  </a:txBody>
                  <a:tcPr/>
                </a:tc>
                <a:extLst>
                  <a:ext uri="{0D108BD9-81ED-4DB2-BD59-A6C34878D82A}">
                    <a16:rowId xmlns:a16="http://schemas.microsoft.com/office/drawing/2014/main" val="3816477161"/>
                  </a:ext>
                </a:extLst>
              </a:tr>
            </a:tbl>
          </a:graphicData>
        </a:graphic>
      </p:graphicFrame>
    </p:spTree>
    <p:extLst>
      <p:ext uri="{BB962C8B-B14F-4D97-AF65-F5344CB8AC3E}">
        <p14:creationId xmlns:p14="http://schemas.microsoft.com/office/powerpoint/2010/main" val="38979730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09398-1BEB-4889-8BEC-DFD5C675DEF9}"/>
              </a:ext>
            </a:extLst>
          </p:cNvPr>
          <p:cNvSpPr>
            <a:spLocks noGrp="1"/>
          </p:cNvSpPr>
          <p:nvPr>
            <p:ph type="title"/>
          </p:nvPr>
        </p:nvSpPr>
        <p:spPr/>
        <p:txBody>
          <a:bodyPr/>
          <a:lstStyle/>
          <a:p>
            <a:r>
              <a:rPr lang="en-US" dirty="0"/>
              <a:t>Simulating Mixed Data</a:t>
            </a:r>
          </a:p>
        </p:txBody>
      </p:sp>
      <p:sp>
        <p:nvSpPr>
          <p:cNvPr id="5" name="Oval 4">
            <a:extLst>
              <a:ext uri="{FF2B5EF4-FFF2-40B4-BE49-F238E27FC236}">
                <a16:creationId xmlns:a16="http://schemas.microsoft.com/office/drawing/2014/main" id="{5B34714E-0191-496B-AC18-82BC2437E174}"/>
              </a:ext>
            </a:extLst>
          </p:cNvPr>
          <p:cNvSpPr/>
          <p:nvPr/>
        </p:nvSpPr>
        <p:spPr>
          <a:xfrm>
            <a:off x="2483556" y="2349555"/>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Y</a:t>
            </a:r>
          </a:p>
        </p:txBody>
      </p:sp>
      <p:sp>
        <p:nvSpPr>
          <p:cNvPr id="6" name="Rectangle 5">
            <a:extLst>
              <a:ext uri="{FF2B5EF4-FFF2-40B4-BE49-F238E27FC236}">
                <a16:creationId xmlns:a16="http://schemas.microsoft.com/office/drawing/2014/main" id="{18F7F297-1AD1-466A-8EA9-66472A8E8B41}"/>
              </a:ext>
            </a:extLst>
          </p:cNvPr>
          <p:cNvSpPr/>
          <p:nvPr/>
        </p:nvSpPr>
        <p:spPr>
          <a:xfrm>
            <a:off x="2483556" y="4631619"/>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Z</a:t>
            </a:r>
          </a:p>
        </p:txBody>
      </p:sp>
      <p:cxnSp>
        <p:nvCxnSpPr>
          <p:cNvPr id="8" name="Straight Arrow Connector 7">
            <a:extLst>
              <a:ext uri="{FF2B5EF4-FFF2-40B4-BE49-F238E27FC236}">
                <a16:creationId xmlns:a16="http://schemas.microsoft.com/office/drawing/2014/main" id="{42AD7B9A-56B4-4C7F-9579-C151AC567F38}"/>
              </a:ext>
            </a:extLst>
          </p:cNvPr>
          <p:cNvCxnSpPr>
            <a:cxnSpLocks/>
            <a:endCxn id="6" idx="0"/>
          </p:cNvCxnSpPr>
          <p:nvPr/>
        </p:nvCxnSpPr>
        <p:spPr>
          <a:xfrm>
            <a:off x="2940756" y="3263955"/>
            <a:ext cx="0" cy="13676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C4CF37BC-27C5-45FD-A726-AD95A15B3AE8}"/>
              </a:ext>
            </a:extLst>
          </p:cNvPr>
          <p:cNvSpPr txBox="1"/>
          <p:nvPr/>
        </p:nvSpPr>
        <p:spPr>
          <a:xfrm>
            <a:off x="7789333" y="2246489"/>
            <a:ext cx="1937005" cy="461665"/>
          </a:xfrm>
          <a:prstGeom prst="rect">
            <a:avLst/>
          </a:prstGeom>
          <a:noFill/>
        </p:spPr>
        <p:txBody>
          <a:bodyPr wrap="none" rtlCol="0">
            <a:spAutoFit/>
          </a:bodyPr>
          <a:lstStyle/>
          <a:p>
            <a:r>
              <a:rPr lang="en-US" sz="2400" b="1" dirty="0"/>
              <a:t>Discrete Child</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8F33E66C-1C21-4326-8B7A-EF6B945742BA}"/>
                  </a:ext>
                </a:extLst>
              </p:cNvPr>
              <p:cNvSpPr txBox="1"/>
              <p:nvPr/>
            </p:nvSpPr>
            <p:spPr>
              <a:xfrm>
                <a:off x="6127435" y="3012899"/>
                <a:ext cx="5409237" cy="88748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𝑃</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𝑍</m:t>
                          </m:r>
                          <m:r>
                            <a:rPr lang="en-US" sz="2400" b="0" i="1" smtClean="0">
                              <a:latin typeface="Cambria Math" panose="02040503050406030204" pitchFamily="18" charset="0"/>
                            </a:rPr>
                            <m:t>=0 | </m:t>
                          </m:r>
                          <m:r>
                            <a:rPr lang="en-US" sz="2400" b="0" i="1" smtClean="0">
                              <a:latin typeface="Cambria Math" panose="02040503050406030204" pitchFamily="18" charset="0"/>
                            </a:rPr>
                            <m:t>𝑌</m:t>
                          </m:r>
                        </m:e>
                      </m:d>
                      <m:r>
                        <a:rPr lang="en-US" sz="2400" b="0" i="1" smtClean="0">
                          <a:latin typeface="Cambria Math" panose="02040503050406030204" pitchFamily="18" charset="0"/>
                        </a:rPr>
                        <m:t>= </m:t>
                      </m:r>
                      <m:f>
                        <m:fPr>
                          <m:ctrlPr>
                            <a:rPr lang="en-US" sz="2400" b="0" i="1" smtClean="0">
                              <a:latin typeface="Cambria Math" panose="02040503050406030204" pitchFamily="18" charset="0"/>
                            </a:rPr>
                          </m:ctrlPr>
                        </m:fPr>
                        <m:num>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𝑒</m:t>
                              </m:r>
                            </m:e>
                            <m:sup>
                              <m:sSubSup>
                                <m:sSubSupPr>
                                  <m:ctrlPr>
                                    <a:rPr lang="en-US" sz="2400" b="0" i="1" smtClean="0">
                                      <a:latin typeface="Cambria Math" panose="02040503050406030204" pitchFamily="18" charset="0"/>
                                    </a:rPr>
                                  </m:ctrlPr>
                                </m:sSubSupPr>
                                <m:e>
                                  <m:r>
                                    <a:rPr lang="en-US" sz="2400" b="0" i="1" smtClean="0">
                                      <a:latin typeface="Cambria Math" panose="02040503050406030204" pitchFamily="18" charset="0"/>
                                    </a:rPr>
                                    <m:t>𝑌</m:t>
                                  </m:r>
                                  <m:r>
                                    <a:rPr lang="en-US" sz="2400" b="0" i="1" smtClean="0">
                                      <a:latin typeface="Cambria Math" panose="02040503050406030204" pitchFamily="18" charset="0"/>
                                    </a:rPr>
                                    <m:t>∗</m:t>
                                  </m:r>
                                  <m:r>
                                    <a:rPr lang="en-US" sz="2400" b="0" i="1" smtClean="0">
                                      <a:latin typeface="Cambria Math" panose="02040503050406030204" pitchFamily="18" charset="0"/>
                                    </a:rPr>
                                    <m:t>𝐷</m:t>
                                  </m:r>
                                </m:e>
                                <m:sub>
                                  <m:r>
                                    <a:rPr lang="en-US" b="0" i="1" smtClean="0">
                                      <a:latin typeface="Cambria Math" panose="02040503050406030204" pitchFamily="18" charset="0"/>
                                    </a:rPr>
                                    <m:t>1</m:t>
                                  </m:r>
                                </m:sub>
                                <m:sup/>
                              </m:sSubSup>
                            </m:sup>
                          </m:sSup>
                        </m:num>
                        <m:den>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𝑒</m:t>
                              </m:r>
                            </m:e>
                            <m:sup>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𝑌</m:t>
                                  </m:r>
                                  <m:r>
                                    <a:rPr lang="en-US" sz="2400" b="0" i="1" smtClean="0">
                                      <a:latin typeface="Cambria Math" panose="02040503050406030204" pitchFamily="18" charset="0"/>
                                    </a:rPr>
                                    <m:t>∗</m:t>
                                  </m:r>
                                  <m:r>
                                    <a:rPr lang="en-US" sz="2400" b="0" i="1" smtClean="0">
                                      <a:latin typeface="Cambria Math" panose="02040503050406030204" pitchFamily="18" charset="0"/>
                                    </a:rPr>
                                    <m:t>𝐷</m:t>
                                  </m:r>
                                </m:e>
                                <m:sub>
                                  <m:r>
                                    <a:rPr lang="en-US" sz="2400" b="0" i="1" smtClean="0">
                                      <a:latin typeface="Cambria Math" panose="02040503050406030204" pitchFamily="18" charset="0"/>
                                    </a:rPr>
                                    <m:t>1</m:t>
                                  </m:r>
                                </m:sub>
                              </m:sSub>
                            </m:sup>
                          </m:sSup>
                          <m:r>
                            <a:rPr lang="en-US" sz="2400" b="0" i="1" smtClean="0">
                              <a:latin typeface="Cambria Math" panose="02040503050406030204" pitchFamily="18" charset="0"/>
                            </a:rPr>
                            <m:t>+ </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𝑒</m:t>
                              </m:r>
                            </m:e>
                            <m:sup>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𝑌</m:t>
                                  </m:r>
                                  <m:r>
                                    <a:rPr lang="en-US" sz="2400" b="0" i="1" smtClean="0">
                                      <a:latin typeface="Cambria Math" panose="02040503050406030204" pitchFamily="18" charset="0"/>
                                    </a:rPr>
                                    <m:t>∗</m:t>
                                  </m:r>
                                  <m:r>
                                    <a:rPr lang="en-US" sz="2400" b="0" i="1" smtClean="0">
                                      <a:latin typeface="Cambria Math" panose="02040503050406030204" pitchFamily="18" charset="0"/>
                                    </a:rPr>
                                    <m:t>𝐷</m:t>
                                  </m:r>
                                </m:e>
                                <m:sub>
                                  <m:r>
                                    <a:rPr lang="en-US" sz="2400" b="0" i="1" smtClean="0">
                                      <a:latin typeface="Cambria Math" panose="02040503050406030204" pitchFamily="18" charset="0"/>
                                    </a:rPr>
                                    <m:t>2</m:t>
                                  </m:r>
                                </m:sub>
                              </m:sSub>
                            </m:sup>
                          </m:sSup>
                          <m:r>
                            <a:rPr lang="en-US" sz="2400" b="0" i="1" smtClean="0">
                              <a:latin typeface="Cambria Math" panose="02040503050406030204" pitchFamily="18" charset="0"/>
                            </a:rPr>
                            <m:t>+ </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𝑒</m:t>
                              </m:r>
                            </m:e>
                            <m:sup>
                              <m:r>
                                <a:rPr lang="en-US" sz="2400" b="0" i="1" smtClean="0">
                                  <a:latin typeface="Cambria Math" panose="02040503050406030204" pitchFamily="18" charset="0"/>
                                </a:rPr>
                                <m:t>𝑌</m:t>
                              </m:r>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𝐷</m:t>
                                  </m:r>
                                </m:e>
                                <m:sub>
                                  <m:r>
                                    <a:rPr lang="en-US" sz="2400" b="0" i="1" smtClean="0">
                                      <a:latin typeface="Cambria Math" panose="02040503050406030204" pitchFamily="18" charset="0"/>
                                    </a:rPr>
                                    <m:t>3</m:t>
                                  </m:r>
                                </m:sub>
                              </m:sSub>
                            </m:sup>
                          </m:sSup>
                        </m:den>
                      </m:f>
                    </m:oMath>
                  </m:oMathPara>
                </a14:m>
                <a:endParaRPr lang="en-US" sz="2400" dirty="0"/>
              </a:p>
            </p:txBody>
          </p:sp>
        </mc:Choice>
        <mc:Fallback xmlns="">
          <p:sp>
            <p:nvSpPr>
              <p:cNvPr id="10" name="TextBox 9">
                <a:extLst>
                  <a:ext uri="{FF2B5EF4-FFF2-40B4-BE49-F238E27FC236}">
                    <a16:creationId xmlns:a16="http://schemas.microsoft.com/office/drawing/2014/main" id="{8F33E66C-1C21-4326-8B7A-EF6B945742BA}"/>
                  </a:ext>
                </a:extLst>
              </p:cNvPr>
              <p:cNvSpPr txBox="1">
                <a:spLocks noRot="1" noChangeAspect="1" noMove="1" noResize="1" noEditPoints="1" noAdjustHandles="1" noChangeArrowheads="1" noChangeShapeType="1" noTextEdit="1"/>
              </p:cNvSpPr>
              <p:nvPr/>
            </p:nvSpPr>
            <p:spPr>
              <a:xfrm>
                <a:off x="6127435" y="3012899"/>
                <a:ext cx="5409237" cy="887487"/>
              </a:xfrm>
              <a:prstGeom prst="rect">
                <a:avLst/>
              </a:prstGeom>
              <a:blipFill>
                <a:blip r:embed="rId3"/>
                <a:stretch>
                  <a:fillRect/>
                </a:stretch>
              </a:blipFill>
            </p:spPr>
            <p:txBody>
              <a:bodyPr/>
              <a:lstStyle/>
              <a:p>
                <a:r>
                  <a:rPr lang="en-US">
                    <a:noFill/>
                  </a:rPr>
                  <a:t> </a:t>
                </a:r>
              </a:p>
            </p:txBody>
          </p:sp>
        </mc:Fallback>
      </mc:AlternateContent>
      <p:graphicFrame>
        <p:nvGraphicFramePr>
          <p:cNvPr id="14" name="Table 13">
            <a:extLst>
              <a:ext uri="{FF2B5EF4-FFF2-40B4-BE49-F238E27FC236}">
                <a16:creationId xmlns:a16="http://schemas.microsoft.com/office/drawing/2014/main" id="{9F4C5B59-6325-4B05-B061-3F6963B733A7}"/>
              </a:ext>
            </a:extLst>
          </p:cNvPr>
          <p:cNvGraphicFramePr>
            <a:graphicFrameLocks noGrp="1"/>
          </p:cNvGraphicFramePr>
          <p:nvPr>
            <p:extLst>
              <p:ext uri="{D42A27DB-BD31-4B8C-83A1-F6EECF244321}">
                <p14:modId xmlns:p14="http://schemas.microsoft.com/office/powerpoint/2010/main" val="623619775"/>
              </p:ext>
            </p:extLst>
          </p:nvPr>
        </p:nvGraphicFramePr>
        <p:xfrm>
          <a:off x="7229601" y="4578349"/>
          <a:ext cx="3056468" cy="1828800"/>
        </p:xfrm>
        <a:graphic>
          <a:graphicData uri="http://schemas.openxmlformats.org/drawingml/2006/table">
            <a:tbl>
              <a:tblPr firstRow="1" bandRow="1">
                <a:tableStyleId>{5C22544A-7EE6-4342-B048-85BDC9FD1C3A}</a:tableStyleId>
              </a:tblPr>
              <a:tblGrid>
                <a:gridCol w="1528234">
                  <a:extLst>
                    <a:ext uri="{9D8B030D-6E8A-4147-A177-3AD203B41FA5}">
                      <a16:colId xmlns:a16="http://schemas.microsoft.com/office/drawing/2014/main" val="3900981489"/>
                    </a:ext>
                  </a:extLst>
                </a:gridCol>
                <a:gridCol w="1528234">
                  <a:extLst>
                    <a:ext uri="{9D8B030D-6E8A-4147-A177-3AD203B41FA5}">
                      <a16:colId xmlns:a16="http://schemas.microsoft.com/office/drawing/2014/main" val="3488678190"/>
                    </a:ext>
                  </a:extLst>
                </a:gridCol>
              </a:tblGrid>
              <a:tr h="0">
                <a:tc>
                  <a:txBody>
                    <a:bodyPr/>
                    <a:lstStyle/>
                    <a:p>
                      <a:pPr algn="ctr"/>
                      <a:endParaRPr lang="en-US" sz="2400" dirty="0"/>
                    </a:p>
                  </a:txBody>
                  <a:tcPr/>
                </a:tc>
                <a:tc>
                  <a:txBody>
                    <a:bodyPr/>
                    <a:lstStyle/>
                    <a:p>
                      <a:pPr algn="ctr"/>
                      <a:r>
                        <a:rPr lang="en-US" sz="2400" dirty="0"/>
                        <a:t>Y</a:t>
                      </a:r>
                    </a:p>
                  </a:txBody>
                  <a:tcPr/>
                </a:tc>
                <a:extLst>
                  <a:ext uri="{0D108BD9-81ED-4DB2-BD59-A6C34878D82A}">
                    <a16:rowId xmlns:a16="http://schemas.microsoft.com/office/drawing/2014/main" val="3373505343"/>
                  </a:ext>
                </a:extLst>
              </a:tr>
              <a:tr h="370840">
                <a:tc>
                  <a:txBody>
                    <a:bodyPr/>
                    <a:lstStyle/>
                    <a:p>
                      <a:pPr algn="ctr"/>
                      <a:r>
                        <a:rPr lang="en-US" sz="2400" dirty="0"/>
                        <a:t>Z = 0</a:t>
                      </a:r>
                    </a:p>
                  </a:txBody>
                  <a:tcPr/>
                </a:tc>
                <a:tc>
                  <a:txBody>
                    <a:bodyPr/>
                    <a:lstStyle/>
                    <a:p>
                      <a:pPr algn="ctr"/>
                      <a:r>
                        <a:rPr lang="en-US" sz="2400" dirty="0"/>
                        <a:t>D</a:t>
                      </a:r>
                      <a:r>
                        <a:rPr lang="en-US" sz="2400" baseline="-25000" dirty="0"/>
                        <a:t>1</a:t>
                      </a:r>
                      <a:endParaRPr lang="en-US" sz="2400" dirty="0"/>
                    </a:p>
                  </a:txBody>
                  <a:tcPr/>
                </a:tc>
                <a:extLst>
                  <a:ext uri="{0D108BD9-81ED-4DB2-BD59-A6C34878D82A}">
                    <a16:rowId xmlns:a16="http://schemas.microsoft.com/office/drawing/2014/main" val="378911694"/>
                  </a:ext>
                </a:extLst>
              </a:tr>
              <a:tr h="370840">
                <a:tc>
                  <a:txBody>
                    <a:bodyPr/>
                    <a:lstStyle/>
                    <a:p>
                      <a:pPr algn="ctr"/>
                      <a:r>
                        <a:rPr lang="en-US" sz="2400" dirty="0"/>
                        <a:t>Z = 1</a:t>
                      </a:r>
                    </a:p>
                  </a:txBody>
                  <a:tcPr/>
                </a:tc>
                <a:tc>
                  <a:txBody>
                    <a:bodyPr/>
                    <a:lstStyle/>
                    <a:p>
                      <a:pPr algn="ctr"/>
                      <a:r>
                        <a:rPr lang="en-US" sz="2400" dirty="0"/>
                        <a:t>D</a:t>
                      </a:r>
                      <a:r>
                        <a:rPr lang="en-US" sz="2400" baseline="-25000" dirty="0"/>
                        <a:t>2</a:t>
                      </a:r>
                      <a:endParaRPr lang="en-US" sz="2400" dirty="0"/>
                    </a:p>
                  </a:txBody>
                  <a:tcPr/>
                </a:tc>
                <a:extLst>
                  <a:ext uri="{0D108BD9-81ED-4DB2-BD59-A6C34878D82A}">
                    <a16:rowId xmlns:a16="http://schemas.microsoft.com/office/drawing/2014/main" val="2155197297"/>
                  </a:ext>
                </a:extLst>
              </a:tr>
              <a:tr h="370840">
                <a:tc>
                  <a:txBody>
                    <a:bodyPr/>
                    <a:lstStyle/>
                    <a:p>
                      <a:pPr algn="ctr"/>
                      <a:r>
                        <a:rPr lang="en-US" sz="2400" dirty="0"/>
                        <a:t>Z = 2</a:t>
                      </a:r>
                    </a:p>
                  </a:txBody>
                  <a:tcPr/>
                </a:tc>
                <a:tc>
                  <a:txBody>
                    <a:bodyPr/>
                    <a:lstStyle/>
                    <a:p>
                      <a:pPr algn="ctr"/>
                      <a:r>
                        <a:rPr lang="en-US" sz="2400" dirty="0"/>
                        <a:t>D</a:t>
                      </a:r>
                      <a:r>
                        <a:rPr lang="en-US" sz="2400" baseline="-25000" dirty="0"/>
                        <a:t>3</a:t>
                      </a:r>
                      <a:endParaRPr lang="en-US" sz="2400" dirty="0"/>
                    </a:p>
                  </a:txBody>
                  <a:tcPr/>
                </a:tc>
                <a:extLst>
                  <a:ext uri="{0D108BD9-81ED-4DB2-BD59-A6C34878D82A}">
                    <a16:rowId xmlns:a16="http://schemas.microsoft.com/office/drawing/2014/main" val="3816477161"/>
                  </a:ext>
                </a:extLst>
              </a:tr>
            </a:tbl>
          </a:graphicData>
        </a:graphic>
      </p:graphicFrame>
    </p:spTree>
    <p:extLst>
      <p:ext uri="{BB962C8B-B14F-4D97-AF65-F5344CB8AC3E}">
        <p14:creationId xmlns:p14="http://schemas.microsoft.com/office/powerpoint/2010/main" val="12553483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A59C9-D9AA-42DF-9057-081E3F8AE192}"/>
              </a:ext>
            </a:extLst>
          </p:cNvPr>
          <p:cNvSpPr>
            <a:spLocks noGrp="1"/>
          </p:cNvSpPr>
          <p:nvPr>
            <p:ph type="title"/>
          </p:nvPr>
        </p:nvSpPr>
        <p:spPr/>
        <p:txBody>
          <a:bodyPr/>
          <a:lstStyle/>
          <a:p>
            <a:r>
              <a:rPr lang="en-US" dirty="0"/>
              <a:t>Simulation Parameters</a:t>
            </a:r>
          </a:p>
        </p:txBody>
      </p:sp>
      <p:graphicFrame>
        <p:nvGraphicFramePr>
          <p:cNvPr id="4" name="Content Placeholder 3">
            <a:extLst>
              <a:ext uri="{FF2B5EF4-FFF2-40B4-BE49-F238E27FC236}">
                <a16:creationId xmlns:a16="http://schemas.microsoft.com/office/drawing/2014/main" id="{3C92152E-9F73-417E-868A-4802AFDC3E55}"/>
              </a:ext>
            </a:extLst>
          </p:cNvPr>
          <p:cNvGraphicFramePr>
            <a:graphicFrameLocks noGrp="1"/>
          </p:cNvGraphicFramePr>
          <p:nvPr>
            <p:ph idx="1"/>
            <p:extLst>
              <p:ext uri="{D42A27DB-BD31-4B8C-83A1-F6EECF244321}">
                <p14:modId xmlns:p14="http://schemas.microsoft.com/office/powerpoint/2010/main" val="199914538"/>
              </p:ext>
            </p:extLst>
          </p:nvPr>
        </p:nvGraphicFramePr>
        <p:xfrm>
          <a:off x="838200" y="1825625"/>
          <a:ext cx="10515600" cy="4023360"/>
        </p:xfrm>
        <a:graphic>
          <a:graphicData uri="http://schemas.openxmlformats.org/drawingml/2006/table">
            <a:tbl>
              <a:tblPr firstRow="1" bandRow="1">
                <a:tableStyleId>{2D5ABB26-0587-4C30-8999-92F81FD0307C}</a:tableStyleId>
              </a:tblPr>
              <a:tblGrid>
                <a:gridCol w="5257800">
                  <a:extLst>
                    <a:ext uri="{9D8B030D-6E8A-4147-A177-3AD203B41FA5}">
                      <a16:colId xmlns:a16="http://schemas.microsoft.com/office/drawing/2014/main" val="299995389"/>
                    </a:ext>
                  </a:extLst>
                </a:gridCol>
                <a:gridCol w="5257800">
                  <a:extLst>
                    <a:ext uri="{9D8B030D-6E8A-4147-A177-3AD203B41FA5}">
                      <a16:colId xmlns:a16="http://schemas.microsoft.com/office/drawing/2014/main" val="728301583"/>
                    </a:ext>
                  </a:extLst>
                </a:gridCol>
              </a:tblGrid>
              <a:tr h="370840">
                <a:tc>
                  <a:txBody>
                    <a:bodyPr/>
                    <a:lstStyle/>
                    <a:p>
                      <a:r>
                        <a:rPr lang="en-US" sz="2400" b="1" dirty="0"/>
                        <a:t>Number of Variables</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en-US" sz="2400" dirty="0"/>
                        <a:t>{50,500}</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56669045"/>
                  </a:ext>
                </a:extLst>
              </a:tr>
              <a:tr h="370840">
                <a:tc>
                  <a:txBody>
                    <a:bodyPr/>
                    <a:lstStyle/>
                    <a:p>
                      <a:r>
                        <a:rPr lang="en-US" sz="2400" b="1" dirty="0"/>
                        <a:t>Sample Size</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dirty="0"/>
                        <a:t>{200,500,1000}</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98908151"/>
                  </a:ext>
                </a:extLst>
              </a:tr>
              <a:tr h="370840">
                <a:tc>
                  <a:txBody>
                    <a:bodyPr/>
                    <a:lstStyle/>
                    <a:p>
                      <a:r>
                        <a:rPr lang="en-US" sz="2400" b="1" dirty="0"/>
                        <a:t>Number of Edges</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dirty="0"/>
                        <a:t>Normally Distributed, approximately 2x the number of Variables</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5663836"/>
                  </a:ext>
                </a:extLst>
              </a:tr>
              <a:tr h="370840">
                <a:tc>
                  <a:txBody>
                    <a:bodyPr/>
                    <a:lstStyle/>
                    <a:p>
                      <a:r>
                        <a:rPr lang="en-US" sz="2400" b="1" dirty="0"/>
                        <a:t>Number of Trials</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dirty="0"/>
                        <a:t>10</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56287309"/>
                  </a:ext>
                </a:extLst>
              </a:tr>
              <a:tr h="370840">
                <a:tc>
                  <a:txBody>
                    <a:bodyPr/>
                    <a:lstStyle/>
                    <a:p>
                      <a:r>
                        <a:rPr lang="en-US" sz="2400" b="1" dirty="0"/>
                        <a:t>Alpha Parameters for FCI Algorithms</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dirty="0"/>
                        <a:t>{.001,.01,.05,0.1}</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11875421"/>
                  </a:ext>
                </a:extLst>
              </a:tr>
              <a:tr h="370840">
                <a:tc>
                  <a:txBody>
                    <a:bodyPr/>
                    <a:lstStyle/>
                    <a:p>
                      <a:r>
                        <a:rPr lang="en-US" sz="2400" b="1" dirty="0"/>
                        <a:t>Lambda Parameters for MGM</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dirty="0"/>
                        <a:t>{.1,.15,.25}</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35211071"/>
                  </a:ext>
                </a:extLst>
              </a:tr>
              <a:tr h="370840">
                <a:tc>
                  <a:txBody>
                    <a:bodyPr/>
                    <a:lstStyle/>
                    <a:p>
                      <a:r>
                        <a:rPr lang="en-US" sz="2400" b="1" dirty="0"/>
                        <a:t>Probability Cutoffs for BCCD</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dirty="0"/>
                        <a:t>{0.25,0.5,0.75}</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63315026"/>
                  </a:ext>
                </a:extLst>
              </a:tr>
              <a:tr h="370840">
                <a:tc>
                  <a:txBody>
                    <a:bodyPr/>
                    <a:lstStyle/>
                    <a:p>
                      <a:r>
                        <a:rPr lang="en-US" sz="2400" b="1" dirty="0"/>
                        <a:t>Latent Variables</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dirty="0"/>
                        <a:t>{5,20}</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89715697"/>
                  </a:ext>
                </a:extLst>
              </a:tr>
            </a:tbl>
          </a:graphicData>
        </a:graphic>
      </p:graphicFrame>
    </p:spTree>
    <p:extLst>
      <p:ext uri="{BB962C8B-B14F-4D97-AF65-F5344CB8AC3E}">
        <p14:creationId xmlns:p14="http://schemas.microsoft.com/office/powerpoint/2010/main" val="27352240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7E886-85F0-41D0-BC87-7F3138805438}"/>
              </a:ext>
            </a:extLst>
          </p:cNvPr>
          <p:cNvSpPr>
            <a:spLocks noGrp="1"/>
          </p:cNvSpPr>
          <p:nvPr>
            <p:ph type="title"/>
          </p:nvPr>
        </p:nvSpPr>
        <p:spPr/>
        <p:txBody>
          <a:bodyPr>
            <a:normAutofit/>
          </a:bodyPr>
          <a:lstStyle/>
          <a:p>
            <a:r>
              <a:rPr lang="en-US" sz="3400" dirty="0"/>
              <a:t>Bayesian Constraint-Based Causal Discovery (BCCD) Adjacency Search</a:t>
            </a:r>
          </a:p>
        </p:txBody>
      </p:sp>
      <p:graphicFrame>
        <p:nvGraphicFramePr>
          <p:cNvPr id="4" name="Content Placeholder 9">
            <a:extLst>
              <a:ext uri="{FF2B5EF4-FFF2-40B4-BE49-F238E27FC236}">
                <a16:creationId xmlns:a16="http://schemas.microsoft.com/office/drawing/2014/main" id="{78F7C2F9-1411-4188-AAB0-7AE4159F9E68}"/>
              </a:ext>
            </a:extLst>
          </p:cNvPr>
          <p:cNvGraphicFramePr>
            <a:graphicFrameLocks noGrp="1"/>
          </p:cNvGraphicFramePr>
          <p:nvPr>
            <p:ph idx="1"/>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866653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EF0DB-63E8-4B57-8CB4-BE4354828573}"/>
              </a:ext>
            </a:extLst>
          </p:cNvPr>
          <p:cNvSpPr>
            <a:spLocks noGrp="1"/>
          </p:cNvSpPr>
          <p:nvPr>
            <p:ph type="title"/>
          </p:nvPr>
        </p:nvSpPr>
        <p:spPr/>
        <p:txBody>
          <a:bodyPr/>
          <a:lstStyle/>
          <a:p>
            <a:r>
              <a:rPr lang="en-US" dirty="0"/>
              <a:t>Properties of this Integrated Dataset</a:t>
            </a:r>
          </a:p>
        </p:txBody>
      </p:sp>
      <p:sp>
        <p:nvSpPr>
          <p:cNvPr id="4" name="Flowchart: Magnetic Disk 3">
            <a:extLst>
              <a:ext uri="{FF2B5EF4-FFF2-40B4-BE49-F238E27FC236}">
                <a16:creationId xmlns:a16="http://schemas.microsoft.com/office/drawing/2014/main" id="{68BA7994-EC21-4267-93F3-8DE7D115D449}"/>
              </a:ext>
            </a:extLst>
          </p:cNvPr>
          <p:cNvSpPr/>
          <p:nvPr/>
        </p:nvSpPr>
        <p:spPr>
          <a:xfrm>
            <a:off x="1020069" y="2719754"/>
            <a:ext cx="2468198" cy="1908690"/>
          </a:xfrm>
          <a:prstGeom prst="flowChartMagneticDisk">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dirty="0"/>
              <a:t>Integrated Dataset</a:t>
            </a:r>
          </a:p>
        </p:txBody>
      </p:sp>
      <p:cxnSp>
        <p:nvCxnSpPr>
          <p:cNvPr id="6" name="Straight Arrow Connector 5">
            <a:extLst>
              <a:ext uri="{FF2B5EF4-FFF2-40B4-BE49-F238E27FC236}">
                <a16:creationId xmlns:a16="http://schemas.microsoft.com/office/drawing/2014/main" id="{37701BAB-559A-4385-97DD-45C29E8E5DC1}"/>
              </a:ext>
            </a:extLst>
          </p:cNvPr>
          <p:cNvCxnSpPr>
            <a:cxnSpLocks/>
          </p:cNvCxnSpPr>
          <p:nvPr/>
        </p:nvCxnSpPr>
        <p:spPr>
          <a:xfrm flipV="1">
            <a:off x="2367056" y="2370667"/>
            <a:ext cx="4186144" cy="32424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F6D7EEE9-D04E-4943-A289-34D3ED0C6722}"/>
              </a:ext>
            </a:extLst>
          </p:cNvPr>
          <p:cNvSpPr txBox="1"/>
          <p:nvPr/>
        </p:nvSpPr>
        <p:spPr>
          <a:xfrm>
            <a:off x="6587066" y="1564882"/>
            <a:ext cx="5198533" cy="1569660"/>
          </a:xfrm>
          <a:prstGeom prst="rect">
            <a:avLst/>
          </a:prstGeom>
          <a:noFill/>
        </p:spPr>
        <p:txBody>
          <a:bodyPr wrap="square" rtlCol="0">
            <a:spAutoFit/>
          </a:bodyPr>
          <a:lstStyle/>
          <a:p>
            <a:r>
              <a:rPr lang="en-US" sz="2400" b="1" dirty="0"/>
              <a:t>Low sample size</a:t>
            </a:r>
          </a:p>
          <a:p>
            <a:pPr marL="342900" indent="-342900">
              <a:buFont typeface="Arial" panose="020B0604020202020204" pitchFamily="34" charset="0"/>
              <a:buChar char="•"/>
            </a:pPr>
            <a:r>
              <a:rPr lang="en-US" sz="2400" dirty="0"/>
              <a:t>Often in the hundreds</a:t>
            </a:r>
          </a:p>
          <a:p>
            <a:r>
              <a:rPr lang="en-US" sz="2400" b="1" dirty="0"/>
              <a:t>Many variables </a:t>
            </a:r>
          </a:p>
          <a:p>
            <a:pPr marL="342900" indent="-342900">
              <a:buFont typeface="Arial" panose="020B0604020202020204" pitchFamily="34" charset="0"/>
              <a:buChar char="•"/>
            </a:pPr>
            <a:r>
              <a:rPr lang="en-US" sz="2400" dirty="0"/>
              <a:t>~20,000 genes in the human genome</a:t>
            </a:r>
          </a:p>
        </p:txBody>
      </p:sp>
      <p:cxnSp>
        <p:nvCxnSpPr>
          <p:cNvPr id="10" name="Straight Arrow Connector 9">
            <a:extLst>
              <a:ext uri="{FF2B5EF4-FFF2-40B4-BE49-F238E27FC236}">
                <a16:creationId xmlns:a16="http://schemas.microsoft.com/office/drawing/2014/main" id="{03962D67-26B5-4102-9FAF-DE9DB78BBF1C}"/>
              </a:ext>
            </a:extLst>
          </p:cNvPr>
          <p:cNvCxnSpPr>
            <a:cxnSpLocks/>
            <a:stCxn id="4" idx="4"/>
          </p:cNvCxnSpPr>
          <p:nvPr/>
        </p:nvCxnSpPr>
        <p:spPr>
          <a:xfrm>
            <a:off x="3488267" y="3674099"/>
            <a:ext cx="3064933" cy="3430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69DB5F20-62B8-4333-AEB6-0E6E7FF60904}"/>
              </a:ext>
            </a:extLst>
          </p:cNvPr>
          <p:cNvSpPr txBox="1"/>
          <p:nvPr/>
        </p:nvSpPr>
        <p:spPr>
          <a:xfrm>
            <a:off x="6643513" y="3489433"/>
            <a:ext cx="2656753" cy="461665"/>
          </a:xfrm>
          <a:prstGeom prst="rect">
            <a:avLst/>
          </a:prstGeom>
          <a:noFill/>
        </p:spPr>
        <p:txBody>
          <a:bodyPr wrap="none" rtlCol="0">
            <a:spAutoFit/>
          </a:bodyPr>
          <a:lstStyle/>
          <a:p>
            <a:r>
              <a:rPr lang="en-US" sz="2400" b="1" dirty="0"/>
              <a:t>Latent confounding</a:t>
            </a:r>
          </a:p>
        </p:txBody>
      </p:sp>
      <p:cxnSp>
        <p:nvCxnSpPr>
          <p:cNvPr id="15" name="Straight Arrow Connector 14">
            <a:extLst>
              <a:ext uri="{FF2B5EF4-FFF2-40B4-BE49-F238E27FC236}">
                <a16:creationId xmlns:a16="http://schemas.microsoft.com/office/drawing/2014/main" id="{7B526D31-649A-4863-9620-EED26C5F0776}"/>
              </a:ext>
            </a:extLst>
          </p:cNvPr>
          <p:cNvCxnSpPr>
            <a:stCxn id="4" idx="3"/>
          </p:cNvCxnSpPr>
          <p:nvPr/>
        </p:nvCxnSpPr>
        <p:spPr>
          <a:xfrm>
            <a:off x="2254168" y="4628444"/>
            <a:ext cx="4428854" cy="69991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ECC42498-D51D-4243-95FB-03B118E1425B}"/>
              </a:ext>
            </a:extLst>
          </p:cNvPr>
          <p:cNvSpPr txBox="1"/>
          <p:nvPr/>
        </p:nvSpPr>
        <p:spPr>
          <a:xfrm>
            <a:off x="6728177" y="4978400"/>
            <a:ext cx="4625623" cy="1200329"/>
          </a:xfrm>
          <a:prstGeom prst="rect">
            <a:avLst/>
          </a:prstGeom>
          <a:noFill/>
        </p:spPr>
        <p:txBody>
          <a:bodyPr wrap="square" rtlCol="0">
            <a:spAutoFit/>
          </a:bodyPr>
          <a:lstStyle/>
          <a:p>
            <a:r>
              <a:rPr lang="en-US" sz="2400" b="1" dirty="0"/>
              <a:t>Mixed Data</a:t>
            </a:r>
            <a:endParaRPr lang="en-US" sz="2400" dirty="0"/>
          </a:p>
          <a:p>
            <a:pPr marL="342900" indent="-342900">
              <a:buFont typeface="Arial" panose="020B0604020202020204" pitchFamily="34" charset="0"/>
              <a:buChar char="•"/>
            </a:pPr>
            <a:r>
              <a:rPr lang="en-US" sz="2400" dirty="0"/>
              <a:t>Continuous expression variables and categorical clinical variables</a:t>
            </a:r>
          </a:p>
        </p:txBody>
      </p:sp>
    </p:spTree>
    <p:extLst>
      <p:ext uri="{BB962C8B-B14F-4D97-AF65-F5344CB8AC3E}">
        <p14:creationId xmlns:p14="http://schemas.microsoft.com/office/powerpoint/2010/main" val="421846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p:bldP spid="1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7E886-85F0-41D0-BC87-7F3138805438}"/>
              </a:ext>
            </a:extLst>
          </p:cNvPr>
          <p:cNvSpPr>
            <a:spLocks noGrp="1"/>
          </p:cNvSpPr>
          <p:nvPr>
            <p:ph type="title"/>
          </p:nvPr>
        </p:nvSpPr>
        <p:spPr>
          <a:xfrm>
            <a:off x="838200" y="365125"/>
            <a:ext cx="10515600" cy="1325563"/>
          </a:xfrm>
        </p:spPr>
        <p:txBody>
          <a:bodyPr>
            <a:normAutofit/>
          </a:bodyPr>
          <a:lstStyle/>
          <a:p>
            <a:r>
              <a:rPr lang="en-US"/>
              <a:t>Bayesian Constraint-Based Causal Discovery (BCCD) Orientations</a:t>
            </a:r>
          </a:p>
        </p:txBody>
      </p:sp>
      <p:sp>
        <p:nvSpPr>
          <p:cNvPr id="3" name="Content Placeholder 2">
            <a:extLst>
              <a:ext uri="{FF2B5EF4-FFF2-40B4-BE49-F238E27FC236}">
                <a16:creationId xmlns:a16="http://schemas.microsoft.com/office/drawing/2014/main" id="{ADFA896D-9D28-4234-80F0-5568D87D9341}"/>
              </a:ext>
            </a:extLst>
          </p:cNvPr>
          <p:cNvSpPr>
            <a:spLocks noGrp="1"/>
          </p:cNvSpPr>
          <p:nvPr>
            <p:ph idx="1"/>
          </p:nvPr>
        </p:nvSpPr>
        <p:spPr/>
        <p:txBody>
          <a:bodyPr/>
          <a:lstStyle/>
          <a:p>
            <a:r>
              <a:rPr lang="en-US" dirty="0"/>
              <a:t>Orient edges in order of decreasing probability until </a:t>
            </a:r>
            <a:r>
              <a:rPr lang="en-US" b="1" dirty="0"/>
              <a:t>orientation threshold </a:t>
            </a:r>
            <a:r>
              <a:rPr lang="en-US" dirty="0"/>
              <a:t>is reached</a:t>
            </a:r>
          </a:p>
        </p:txBody>
      </p:sp>
    </p:spTree>
    <p:extLst>
      <p:ext uri="{BB962C8B-B14F-4D97-AF65-F5344CB8AC3E}">
        <p14:creationId xmlns:p14="http://schemas.microsoft.com/office/powerpoint/2010/main" val="34770780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60EA9-97B5-4010-8A8D-C29942FA6DAB}"/>
              </a:ext>
            </a:extLst>
          </p:cNvPr>
          <p:cNvSpPr>
            <a:spLocks noGrp="1"/>
          </p:cNvSpPr>
          <p:nvPr>
            <p:ph type="title"/>
          </p:nvPr>
        </p:nvSpPr>
        <p:spPr/>
        <p:txBody>
          <a:bodyPr/>
          <a:lstStyle/>
          <a:p>
            <a:r>
              <a:rPr lang="en-US" dirty="0"/>
              <a:t>Today’s Talk</a:t>
            </a:r>
          </a:p>
        </p:txBody>
      </p:sp>
      <p:sp>
        <p:nvSpPr>
          <p:cNvPr id="3" name="Content Placeholder 2">
            <a:extLst>
              <a:ext uri="{FF2B5EF4-FFF2-40B4-BE49-F238E27FC236}">
                <a16:creationId xmlns:a16="http://schemas.microsoft.com/office/drawing/2014/main" id="{F3203B95-21AB-4D54-9065-BEAC3982403C}"/>
              </a:ext>
            </a:extLst>
          </p:cNvPr>
          <p:cNvSpPr>
            <a:spLocks noGrp="1"/>
          </p:cNvSpPr>
          <p:nvPr>
            <p:ph idx="1"/>
          </p:nvPr>
        </p:nvSpPr>
        <p:spPr>
          <a:xfrm>
            <a:off x="838200" y="1825625"/>
            <a:ext cx="10151533" cy="4351338"/>
          </a:xfrm>
        </p:spPr>
        <p:txBody>
          <a:bodyPr/>
          <a:lstStyle/>
          <a:p>
            <a:r>
              <a:rPr lang="en-US" b="1" dirty="0"/>
              <a:t>Present new strategies for causal discovery on integrated datasets</a:t>
            </a:r>
          </a:p>
          <a:p>
            <a:pPr marL="0" indent="0">
              <a:buNone/>
            </a:pPr>
            <a:br>
              <a:rPr lang="en-US" b="1" dirty="0"/>
            </a:br>
            <a:endParaRPr lang="en-US" dirty="0"/>
          </a:p>
          <a:p>
            <a:r>
              <a:rPr lang="en-US" b="1" dirty="0"/>
              <a:t>Provide a comparison of the benefits of each of the tested approaches on simulated data</a:t>
            </a:r>
          </a:p>
          <a:p>
            <a:pPr marL="0" indent="0">
              <a:buNone/>
            </a:pPr>
            <a:endParaRPr lang="en-US" dirty="0"/>
          </a:p>
          <a:p>
            <a:pPr marL="0" indent="0">
              <a:buNone/>
            </a:pPr>
            <a:endParaRPr lang="en-US" dirty="0"/>
          </a:p>
          <a:p>
            <a:r>
              <a:rPr lang="en-US" b="1" dirty="0"/>
              <a:t>Apply one good performing strategy to a real biomedical dataset</a:t>
            </a:r>
          </a:p>
          <a:p>
            <a:endParaRPr lang="en-US" dirty="0"/>
          </a:p>
        </p:txBody>
      </p:sp>
    </p:spTree>
    <p:extLst>
      <p:ext uri="{BB962C8B-B14F-4D97-AF65-F5344CB8AC3E}">
        <p14:creationId xmlns:p14="http://schemas.microsoft.com/office/powerpoint/2010/main" val="2411518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68738-3855-411A-AA4C-E8F4797C322C}"/>
              </a:ext>
            </a:extLst>
          </p:cNvPr>
          <p:cNvSpPr>
            <a:spLocks noGrp="1"/>
          </p:cNvSpPr>
          <p:nvPr>
            <p:ph type="title"/>
          </p:nvPr>
        </p:nvSpPr>
        <p:spPr/>
        <p:txBody>
          <a:bodyPr/>
          <a:lstStyle/>
          <a:p>
            <a:r>
              <a:rPr lang="en-US" dirty="0"/>
              <a:t>Fast Causal Inference (FCI)</a:t>
            </a:r>
          </a:p>
        </p:txBody>
      </p:sp>
      <p:sp>
        <p:nvSpPr>
          <p:cNvPr id="3" name="Content Placeholder 2">
            <a:extLst>
              <a:ext uri="{FF2B5EF4-FFF2-40B4-BE49-F238E27FC236}">
                <a16:creationId xmlns:a16="http://schemas.microsoft.com/office/drawing/2014/main" id="{094E7608-EB2D-499B-86D7-B0FEBFB43A5C}"/>
              </a:ext>
            </a:extLst>
          </p:cNvPr>
          <p:cNvSpPr>
            <a:spLocks noGrp="1"/>
          </p:cNvSpPr>
          <p:nvPr>
            <p:ph idx="1"/>
          </p:nvPr>
        </p:nvSpPr>
        <p:spPr/>
        <p:txBody>
          <a:bodyPr/>
          <a:lstStyle/>
          <a:p>
            <a:r>
              <a:rPr lang="en-US" dirty="0"/>
              <a:t>Sound and complete algorithm for causal structure learning in the presence of confounding </a:t>
            </a:r>
          </a:p>
          <a:p>
            <a:r>
              <a:rPr lang="en-US" dirty="0"/>
              <a:t>Five major phases</a:t>
            </a:r>
          </a:p>
          <a:p>
            <a:pPr marL="914400" lvl="1" indent="-457200">
              <a:buFont typeface="+mj-lt"/>
              <a:buAutoNum type="arabicPeriod"/>
            </a:pPr>
            <a:r>
              <a:rPr lang="en-US" b="1" dirty="0"/>
              <a:t>Adjacency Search (Akin to PC)</a:t>
            </a:r>
          </a:p>
          <a:p>
            <a:pPr marL="914400" lvl="1" indent="-457200">
              <a:buFont typeface="+mj-lt"/>
              <a:buAutoNum type="arabicPeriod"/>
            </a:pPr>
            <a:r>
              <a:rPr lang="en-US" b="1" dirty="0"/>
              <a:t>Orient Unshielded Colliders</a:t>
            </a:r>
          </a:p>
          <a:p>
            <a:pPr marL="914400" lvl="1" indent="-457200">
              <a:buFont typeface="+mj-lt"/>
              <a:buAutoNum type="arabicPeriod"/>
            </a:pPr>
            <a:r>
              <a:rPr lang="en-US" dirty="0"/>
              <a:t>Possible D-SEP to further eliminate adjacencies</a:t>
            </a:r>
          </a:p>
          <a:p>
            <a:pPr marL="914400" lvl="1" indent="-457200">
              <a:buFont typeface="+mj-lt"/>
              <a:buAutoNum type="arabicPeriod"/>
            </a:pPr>
            <a:r>
              <a:rPr lang="en-US" b="1" dirty="0"/>
              <a:t>Re-Orient colliders with new adjacencies</a:t>
            </a:r>
          </a:p>
          <a:p>
            <a:pPr marL="914400" lvl="1" indent="-457200">
              <a:buFont typeface="+mj-lt"/>
              <a:buAutoNum type="arabicPeriod"/>
            </a:pPr>
            <a:r>
              <a:rPr lang="en-US" dirty="0"/>
              <a:t>Make final orientations based on other constraints</a:t>
            </a:r>
          </a:p>
          <a:p>
            <a:pPr lvl="1"/>
            <a:endParaRPr lang="en-US" dirty="0"/>
          </a:p>
          <a:p>
            <a:pPr marL="457200" lvl="1" indent="0">
              <a:buNone/>
            </a:pPr>
            <a:endParaRPr lang="en-US" dirty="0"/>
          </a:p>
        </p:txBody>
      </p:sp>
    </p:spTree>
    <p:extLst>
      <p:ext uri="{BB962C8B-B14F-4D97-AF65-F5344CB8AC3E}">
        <p14:creationId xmlns:p14="http://schemas.microsoft.com/office/powerpoint/2010/main" val="26148521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0722D-ACB4-4A68-9ECF-00042CE91E61}"/>
              </a:ext>
            </a:extLst>
          </p:cNvPr>
          <p:cNvSpPr>
            <a:spLocks noGrp="1"/>
          </p:cNvSpPr>
          <p:nvPr>
            <p:ph type="title"/>
          </p:nvPr>
        </p:nvSpPr>
        <p:spPr/>
        <p:txBody>
          <a:bodyPr/>
          <a:lstStyle/>
          <a:p>
            <a:r>
              <a:rPr lang="en-US" dirty="0"/>
              <a:t>Collider Orientation </a:t>
            </a:r>
          </a:p>
        </p:txBody>
      </p:sp>
      <p:sp>
        <p:nvSpPr>
          <p:cNvPr id="3" name="Content Placeholder 2">
            <a:extLst>
              <a:ext uri="{FF2B5EF4-FFF2-40B4-BE49-F238E27FC236}">
                <a16:creationId xmlns:a16="http://schemas.microsoft.com/office/drawing/2014/main" id="{1C1D1F4C-97A5-4465-97B5-4668B56C3CF4}"/>
              </a:ext>
            </a:extLst>
          </p:cNvPr>
          <p:cNvSpPr>
            <a:spLocks noGrp="1"/>
          </p:cNvSpPr>
          <p:nvPr>
            <p:ph idx="1"/>
          </p:nvPr>
        </p:nvSpPr>
        <p:spPr/>
        <p:txBody>
          <a:bodyPr/>
          <a:lstStyle/>
          <a:p>
            <a:r>
              <a:rPr lang="en-US" dirty="0"/>
              <a:t>Orient triple (“A-C-B”) as a collider if C is </a:t>
            </a:r>
            <a:r>
              <a:rPr lang="en-US" b="1" dirty="0"/>
              <a:t>not</a:t>
            </a:r>
            <a:r>
              <a:rPr lang="en-US" dirty="0"/>
              <a:t> in the set that separates A and B</a:t>
            </a:r>
          </a:p>
          <a:p>
            <a:r>
              <a:rPr lang="en-US" dirty="0"/>
              <a:t>How do we identify the separating set for a pair of variables?</a:t>
            </a:r>
          </a:p>
        </p:txBody>
      </p:sp>
      <p:sp>
        <p:nvSpPr>
          <p:cNvPr id="4" name="Oval 3">
            <a:extLst>
              <a:ext uri="{FF2B5EF4-FFF2-40B4-BE49-F238E27FC236}">
                <a16:creationId xmlns:a16="http://schemas.microsoft.com/office/drawing/2014/main" id="{1E3D0354-60B1-4C67-B5DB-278F8F79B289}"/>
              </a:ext>
            </a:extLst>
          </p:cNvPr>
          <p:cNvSpPr/>
          <p:nvPr/>
        </p:nvSpPr>
        <p:spPr>
          <a:xfrm>
            <a:off x="8841333" y="3307644"/>
            <a:ext cx="729543" cy="7789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5" name="Oval 4">
            <a:extLst>
              <a:ext uri="{FF2B5EF4-FFF2-40B4-BE49-F238E27FC236}">
                <a16:creationId xmlns:a16="http://schemas.microsoft.com/office/drawing/2014/main" id="{DF47A0B1-DBC5-428E-B356-1C7449EAE221}"/>
              </a:ext>
            </a:extLst>
          </p:cNvPr>
          <p:cNvSpPr/>
          <p:nvPr/>
        </p:nvSpPr>
        <p:spPr>
          <a:xfrm>
            <a:off x="9570876" y="4784004"/>
            <a:ext cx="850179" cy="8830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t>
            </a:r>
          </a:p>
        </p:txBody>
      </p:sp>
      <p:sp>
        <p:nvSpPr>
          <p:cNvPr id="6" name="Oval 5">
            <a:extLst>
              <a:ext uri="{FF2B5EF4-FFF2-40B4-BE49-F238E27FC236}">
                <a16:creationId xmlns:a16="http://schemas.microsoft.com/office/drawing/2014/main" id="{AE91CFD5-98C2-408C-8E16-BFC0DD998BEF}"/>
              </a:ext>
            </a:extLst>
          </p:cNvPr>
          <p:cNvSpPr/>
          <p:nvPr/>
        </p:nvSpPr>
        <p:spPr>
          <a:xfrm>
            <a:off x="10544771" y="3275188"/>
            <a:ext cx="781244" cy="81138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a:t>
            </a:r>
          </a:p>
        </p:txBody>
      </p:sp>
      <p:cxnSp>
        <p:nvCxnSpPr>
          <p:cNvPr id="8" name="Straight Arrow Connector 7">
            <a:extLst>
              <a:ext uri="{FF2B5EF4-FFF2-40B4-BE49-F238E27FC236}">
                <a16:creationId xmlns:a16="http://schemas.microsoft.com/office/drawing/2014/main" id="{28AC4D6E-FDA0-4BA8-AA3A-E79B27F699C2}"/>
              </a:ext>
            </a:extLst>
          </p:cNvPr>
          <p:cNvCxnSpPr>
            <a:stCxn id="4" idx="4"/>
            <a:endCxn id="5" idx="1"/>
          </p:cNvCxnSpPr>
          <p:nvPr/>
        </p:nvCxnSpPr>
        <p:spPr>
          <a:xfrm>
            <a:off x="9206105" y="4086577"/>
            <a:ext cx="489277" cy="82674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0D267B53-B675-43BF-867D-43A3F46C00E2}"/>
              </a:ext>
            </a:extLst>
          </p:cNvPr>
          <p:cNvCxnSpPr>
            <a:cxnSpLocks/>
            <a:stCxn id="6" idx="4"/>
            <a:endCxn id="5" idx="7"/>
          </p:cNvCxnSpPr>
          <p:nvPr/>
        </p:nvCxnSpPr>
        <p:spPr>
          <a:xfrm flipH="1">
            <a:off x="10296549" y="4086577"/>
            <a:ext cx="638844" cy="82674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71128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795E7-6A1C-4EBF-AE33-AA832A50E6E7}"/>
              </a:ext>
            </a:extLst>
          </p:cNvPr>
          <p:cNvSpPr>
            <a:spLocks noGrp="1"/>
          </p:cNvSpPr>
          <p:nvPr>
            <p:ph type="title"/>
          </p:nvPr>
        </p:nvSpPr>
        <p:spPr/>
        <p:txBody>
          <a:bodyPr/>
          <a:lstStyle/>
          <a:p>
            <a:r>
              <a:rPr lang="en-US" dirty="0"/>
              <a:t>Prior Strategies</a:t>
            </a:r>
          </a:p>
        </p:txBody>
      </p:sp>
      <p:sp>
        <p:nvSpPr>
          <p:cNvPr id="3" name="Content Placeholder 2">
            <a:extLst>
              <a:ext uri="{FF2B5EF4-FFF2-40B4-BE49-F238E27FC236}">
                <a16:creationId xmlns:a16="http://schemas.microsoft.com/office/drawing/2014/main" id="{ED1C9131-E8D6-48DB-82E7-34B2C421F979}"/>
              </a:ext>
            </a:extLst>
          </p:cNvPr>
          <p:cNvSpPr>
            <a:spLocks noGrp="1"/>
          </p:cNvSpPr>
          <p:nvPr>
            <p:ph idx="1"/>
          </p:nvPr>
        </p:nvSpPr>
        <p:spPr/>
        <p:txBody>
          <a:bodyPr/>
          <a:lstStyle/>
          <a:p>
            <a:r>
              <a:rPr lang="en-US" b="1" dirty="0"/>
              <a:t>FCI and FCI-Stable</a:t>
            </a:r>
          </a:p>
          <a:p>
            <a:pPr lvl="1"/>
            <a:r>
              <a:rPr lang="en-US" dirty="0"/>
              <a:t>Use the smallest separating set found (fewest number of variables) as the true separating set</a:t>
            </a:r>
          </a:p>
          <a:p>
            <a:r>
              <a:rPr lang="en-US" b="1" dirty="0"/>
              <a:t>Conservative FCI (CFCI)</a:t>
            </a:r>
            <a:endParaRPr lang="en-US" dirty="0"/>
          </a:p>
          <a:p>
            <a:pPr lvl="1"/>
            <a:r>
              <a:rPr lang="en-US" dirty="0"/>
              <a:t>Only orient as a collider if </a:t>
            </a:r>
            <a:r>
              <a:rPr lang="en-US" b="1" dirty="0"/>
              <a:t>ALL</a:t>
            </a:r>
            <a:r>
              <a:rPr lang="en-US" dirty="0"/>
              <a:t> separating sets do not contain the middle variable</a:t>
            </a:r>
          </a:p>
          <a:p>
            <a:r>
              <a:rPr lang="en-US" b="1" dirty="0"/>
              <a:t>Majority Rule FCI</a:t>
            </a:r>
            <a:endParaRPr lang="en-US" dirty="0"/>
          </a:p>
          <a:p>
            <a:pPr lvl="1"/>
            <a:r>
              <a:rPr lang="en-US" dirty="0"/>
              <a:t>Use all possible separating sets and take majority vote as to whether a collider should be oriented</a:t>
            </a:r>
          </a:p>
        </p:txBody>
      </p:sp>
    </p:spTree>
    <p:extLst>
      <p:ext uri="{BB962C8B-B14F-4D97-AF65-F5344CB8AC3E}">
        <p14:creationId xmlns:p14="http://schemas.microsoft.com/office/powerpoint/2010/main" val="7724236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FFDFE-B74C-474A-9F50-F28984AFC200}"/>
              </a:ext>
            </a:extLst>
          </p:cNvPr>
          <p:cNvSpPr>
            <a:spLocks noGrp="1"/>
          </p:cNvSpPr>
          <p:nvPr>
            <p:ph type="title"/>
          </p:nvPr>
        </p:nvSpPr>
        <p:spPr/>
        <p:txBody>
          <a:bodyPr/>
          <a:lstStyle/>
          <a:p>
            <a:r>
              <a:rPr lang="en-US" dirty="0"/>
              <a:t>MAX Strategy</a:t>
            </a:r>
          </a:p>
        </p:txBody>
      </p:sp>
      <p:sp>
        <p:nvSpPr>
          <p:cNvPr id="3" name="Content Placeholder 2">
            <a:extLst>
              <a:ext uri="{FF2B5EF4-FFF2-40B4-BE49-F238E27FC236}">
                <a16:creationId xmlns:a16="http://schemas.microsoft.com/office/drawing/2014/main" id="{EDB71682-335E-41B7-A909-E41576B9BBB3}"/>
              </a:ext>
            </a:extLst>
          </p:cNvPr>
          <p:cNvSpPr>
            <a:spLocks noGrp="1"/>
          </p:cNvSpPr>
          <p:nvPr>
            <p:ph idx="1"/>
          </p:nvPr>
        </p:nvSpPr>
        <p:spPr>
          <a:xfrm>
            <a:off x="838200" y="1488831"/>
            <a:ext cx="10515600" cy="4688132"/>
          </a:xfrm>
        </p:spPr>
        <p:txBody>
          <a:bodyPr/>
          <a:lstStyle/>
          <a:p>
            <a:r>
              <a:rPr lang="en-US" dirty="0"/>
              <a:t>Choose the separating set that has the maximum p-value in its conditional independence test</a:t>
            </a:r>
          </a:p>
        </p:txBody>
      </p:sp>
      <p:pic>
        <p:nvPicPr>
          <p:cNvPr id="13" name="Picture 12" descr="A screenshot of a cell phone&#10;&#10;Description generated with high confidence">
            <a:extLst>
              <a:ext uri="{FF2B5EF4-FFF2-40B4-BE49-F238E27FC236}">
                <a16:creationId xmlns:a16="http://schemas.microsoft.com/office/drawing/2014/main" id="{2AD23D89-5418-425A-BA85-7CD21D70CF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2512037"/>
            <a:ext cx="5354101" cy="4230971"/>
          </a:xfrm>
          <a:prstGeom prst="rect">
            <a:avLst/>
          </a:prstGeom>
        </p:spPr>
      </p:pic>
      <p:pic>
        <p:nvPicPr>
          <p:cNvPr id="15" name="Picture 14" descr="A close up of a device&#10;&#10;Description generated with high confidence">
            <a:extLst>
              <a:ext uri="{FF2B5EF4-FFF2-40B4-BE49-F238E27FC236}">
                <a16:creationId xmlns:a16="http://schemas.microsoft.com/office/drawing/2014/main" id="{4E680E97-CF2B-4AAA-9C06-90A9B25307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68230" y="2512037"/>
            <a:ext cx="5317405" cy="4230971"/>
          </a:xfrm>
          <a:prstGeom prst="rect">
            <a:avLst/>
          </a:prstGeom>
        </p:spPr>
      </p:pic>
    </p:spTree>
    <p:extLst>
      <p:ext uri="{BB962C8B-B14F-4D97-AF65-F5344CB8AC3E}">
        <p14:creationId xmlns:p14="http://schemas.microsoft.com/office/powerpoint/2010/main" val="23358438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7814</TotalTime>
  <Words>1890</Words>
  <Application>Microsoft Office PowerPoint</Application>
  <PresentationFormat>Widescreen</PresentationFormat>
  <Paragraphs>299</Paragraphs>
  <Slides>40</Slides>
  <Notes>20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40</vt:i4>
      </vt:variant>
    </vt:vector>
  </HeadingPairs>
  <TitlesOfParts>
    <vt:vector size="47" baseType="lpstr">
      <vt:lpstr>Arial</vt:lpstr>
      <vt:lpstr>Calibri</vt:lpstr>
      <vt:lpstr>Calibri Light</vt:lpstr>
      <vt:lpstr>Cambria Math</vt:lpstr>
      <vt:lpstr>Helvetica</vt:lpstr>
      <vt:lpstr>Times New Roman</vt:lpstr>
      <vt:lpstr>Office Theme</vt:lpstr>
      <vt:lpstr>Comparison of Strategies for Scalable Causal Discovery of Latent Variable Models from Mixed Data</vt:lpstr>
      <vt:lpstr>Integrated Biomedical Data</vt:lpstr>
      <vt:lpstr>Useful Knowledge Requires Causality</vt:lpstr>
      <vt:lpstr>Properties of this Integrated Dataset</vt:lpstr>
      <vt:lpstr>Today’s Talk</vt:lpstr>
      <vt:lpstr>Fast Causal Inference (FCI)</vt:lpstr>
      <vt:lpstr>Collider Orientation </vt:lpstr>
      <vt:lpstr>Prior Strategies</vt:lpstr>
      <vt:lpstr>MAX Strategy</vt:lpstr>
      <vt:lpstr>Constraining the Adjacency Search</vt:lpstr>
      <vt:lpstr>Mixed Graphical Models (MGM)</vt:lpstr>
      <vt:lpstr>Mixed Graphical Models (MGM)</vt:lpstr>
      <vt:lpstr>Mixed Graphical Models (MGM)</vt:lpstr>
      <vt:lpstr>Mixed Graphical Models (MGM)</vt:lpstr>
      <vt:lpstr>MGM Conditional Distributions</vt:lpstr>
      <vt:lpstr>Learning an MGM</vt:lpstr>
      <vt:lpstr>Independence Test (X ⫫ Y | Z)</vt:lpstr>
      <vt:lpstr>Experiments</vt:lpstr>
      <vt:lpstr>Competitors and Output Metrics</vt:lpstr>
      <vt:lpstr>Comparing Partial Ancestral Graphs</vt:lpstr>
      <vt:lpstr>50 Variables, 1000 Samples</vt:lpstr>
      <vt:lpstr>50 Variables, 1000 Samples</vt:lpstr>
      <vt:lpstr>500 Variables, 500 Samples</vt:lpstr>
      <vt:lpstr>Algorithmic Efficiency 500 Nodes</vt:lpstr>
      <vt:lpstr>Biomedical Dataset</vt:lpstr>
      <vt:lpstr>Biologically Validated Edges</vt:lpstr>
      <vt:lpstr>New Associations</vt:lpstr>
      <vt:lpstr>Conclusions</vt:lpstr>
      <vt:lpstr>Future Directions</vt:lpstr>
      <vt:lpstr>Acknowledgements</vt:lpstr>
      <vt:lpstr>Postdocs wanted!</vt:lpstr>
      <vt:lpstr>Thank you!</vt:lpstr>
      <vt:lpstr>Deleted Scenes</vt:lpstr>
      <vt:lpstr>Simulating Mixed Data</vt:lpstr>
      <vt:lpstr>Simulating Mixed Data</vt:lpstr>
      <vt:lpstr>Simulating Mixed Data</vt:lpstr>
      <vt:lpstr>Simulating Mixed Data</vt:lpstr>
      <vt:lpstr>Simulation Parameters</vt:lpstr>
      <vt:lpstr>Bayesian Constraint-Based Causal Discovery (BCCD) Adjacency Search</vt:lpstr>
      <vt:lpstr>Bayesian Constraint-Based Causal Discovery (BCCD) Orientations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Comparison of Strategies for Scalable Causal Discovery of Latent Variable Models from Mixed Data</dc:title>
  <dc:creator>Vineet Raghu</dc:creator>
  <cp:lastModifiedBy>Vineet Raghu</cp:lastModifiedBy>
  <cp:revision>255</cp:revision>
  <dcterms:created xsi:type="dcterms:W3CDTF">2017-08-08T03:07:29Z</dcterms:created>
  <dcterms:modified xsi:type="dcterms:W3CDTF">2017-08-14T14:00:12Z</dcterms:modified>
</cp:coreProperties>
</file>